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Source Code Pro" panose="020B0604020202020204" charset="0"/>
      <p:regular r:id="rId17"/>
      <p:bold r:id="rId18"/>
    </p:embeddedFont>
    <p:embeddedFont>
      <p:font typeface="Amatic SC" panose="020B060402020202020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B446E60-F964-4C42-A217-AE70EB4BE553}">
  <a:tblStyle styleId="{9B446E60-F964-4C42-A217-AE70EB4BE553}" styleName="Table_0"/>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87918239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09769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26722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03986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24067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81635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787565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507302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52281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66878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33811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02976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 name="Shape 1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84051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5293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66184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11"/>
        <p:cNvGrpSpPr/>
        <p:nvPr/>
      </p:nvGrpSpPr>
      <p:grpSpPr>
        <a:xfrm>
          <a:off x="0" y="0"/>
          <a:ext cx="0" cy="0"/>
          <a:chOff x="0" y="0"/>
          <a:chExt cx="0" cy="0"/>
        </a:xfrm>
      </p:grpSpPr>
      <p:sp>
        <p:nvSpPr>
          <p:cNvPr id="12" name="Shape 12"/>
          <p:cNvSpPr/>
          <p:nvPr/>
        </p:nvSpPr>
        <p:spPr>
          <a:xfrm>
            <a:off x="0" y="0"/>
            <a:ext cx="9144000" cy="34290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3" name="Shape 13"/>
          <p:cNvSpPr txBox="1">
            <a:spLocks noGrp="1"/>
          </p:cNvSpPr>
          <p:nvPr>
            <p:ph type="ctrTitle"/>
          </p:nvPr>
        </p:nvSpPr>
        <p:spPr>
          <a:xfrm>
            <a:off x="311700" y="392150"/>
            <a:ext cx="8520599" cy="2690399"/>
          </a:xfrm>
          <a:prstGeom prst="rect">
            <a:avLst/>
          </a:prstGeom>
        </p:spPr>
        <p:txBody>
          <a:bodyPr lIns="91425" tIns="91425" rIns="91425" bIns="91425" anchor="ctr" anchorCtr="0"/>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a:endParaRPr/>
          </a:p>
        </p:txBody>
      </p:sp>
      <p:sp>
        <p:nvSpPr>
          <p:cNvPr id="14" name="Shape 14"/>
          <p:cNvSpPr txBox="1">
            <a:spLocks noGrp="1"/>
          </p:cNvSpPr>
          <p:nvPr>
            <p:ph type="subTitle" idx="1"/>
          </p:nvPr>
        </p:nvSpPr>
        <p:spPr>
          <a:xfrm>
            <a:off x="311700" y="3890400"/>
            <a:ext cx="8520599" cy="706200"/>
          </a:xfrm>
          <a:prstGeom prst="rect">
            <a:avLst/>
          </a:prstGeom>
        </p:spPr>
        <p:txBody>
          <a:bodyPr lIns="91425" tIns="91425" rIns="91425" bIns="91425" anchor="ctr" anchorCtr="0"/>
          <a:lstStyle>
            <a:lvl1pPr lvl="0" algn="ctr">
              <a:lnSpc>
                <a:spcPct val="100000"/>
              </a:lnSpc>
              <a:spcBef>
                <a:spcPts val="0"/>
              </a:spcBef>
              <a:spcAft>
                <a:spcPts val="0"/>
              </a:spcAft>
              <a:buClr>
                <a:schemeClr val="accent1"/>
              </a:buClr>
              <a:buSzPct val="100000"/>
              <a:buNone/>
              <a:defRPr sz="2100" b="1">
                <a:solidFill>
                  <a:schemeClr val="accent1"/>
                </a:solidFill>
              </a:defRPr>
            </a:lvl1pPr>
            <a:lvl2pPr lvl="1" algn="ctr">
              <a:lnSpc>
                <a:spcPct val="100000"/>
              </a:lnSpc>
              <a:spcBef>
                <a:spcPts val="0"/>
              </a:spcBef>
              <a:spcAft>
                <a:spcPts val="0"/>
              </a:spcAft>
              <a:buClr>
                <a:schemeClr val="accent1"/>
              </a:buClr>
              <a:buSzPct val="100000"/>
              <a:buNone/>
              <a:defRPr sz="2100" b="1">
                <a:solidFill>
                  <a:schemeClr val="accent1"/>
                </a:solidFill>
              </a:defRPr>
            </a:lvl2pPr>
            <a:lvl3pPr lvl="2" algn="ctr">
              <a:lnSpc>
                <a:spcPct val="100000"/>
              </a:lnSpc>
              <a:spcBef>
                <a:spcPts val="0"/>
              </a:spcBef>
              <a:spcAft>
                <a:spcPts val="0"/>
              </a:spcAft>
              <a:buClr>
                <a:schemeClr val="accent1"/>
              </a:buClr>
              <a:buSzPct val="100000"/>
              <a:buNone/>
              <a:defRPr sz="2100" b="1">
                <a:solidFill>
                  <a:schemeClr val="accent1"/>
                </a:solidFill>
              </a:defRPr>
            </a:lvl3pPr>
            <a:lvl4pPr lvl="3" algn="ctr">
              <a:lnSpc>
                <a:spcPct val="100000"/>
              </a:lnSpc>
              <a:spcBef>
                <a:spcPts val="0"/>
              </a:spcBef>
              <a:spcAft>
                <a:spcPts val="0"/>
              </a:spcAft>
              <a:buClr>
                <a:schemeClr val="accent1"/>
              </a:buClr>
              <a:buSzPct val="100000"/>
              <a:buNone/>
              <a:defRPr sz="2100" b="1">
                <a:solidFill>
                  <a:schemeClr val="accent1"/>
                </a:solidFill>
              </a:defRPr>
            </a:lvl4pPr>
            <a:lvl5pPr lvl="4" algn="ctr">
              <a:lnSpc>
                <a:spcPct val="100000"/>
              </a:lnSpc>
              <a:spcBef>
                <a:spcPts val="0"/>
              </a:spcBef>
              <a:spcAft>
                <a:spcPts val="0"/>
              </a:spcAft>
              <a:buClr>
                <a:schemeClr val="accent1"/>
              </a:buClr>
              <a:buSzPct val="100000"/>
              <a:buNone/>
              <a:defRPr sz="2100" b="1">
                <a:solidFill>
                  <a:schemeClr val="accent1"/>
                </a:solidFill>
              </a:defRPr>
            </a:lvl5pPr>
            <a:lvl6pPr lvl="5" algn="ctr">
              <a:lnSpc>
                <a:spcPct val="100000"/>
              </a:lnSpc>
              <a:spcBef>
                <a:spcPts val="0"/>
              </a:spcBef>
              <a:spcAft>
                <a:spcPts val="0"/>
              </a:spcAft>
              <a:buClr>
                <a:schemeClr val="accent1"/>
              </a:buClr>
              <a:buSzPct val="100000"/>
              <a:buNone/>
              <a:defRPr sz="2100" b="1">
                <a:solidFill>
                  <a:schemeClr val="accent1"/>
                </a:solidFill>
              </a:defRPr>
            </a:lvl6pPr>
            <a:lvl7pPr lvl="6" algn="ctr">
              <a:lnSpc>
                <a:spcPct val="100000"/>
              </a:lnSpc>
              <a:spcBef>
                <a:spcPts val="0"/>
              </a:spcBef>
              <a:spcAft>
                <a:spcPts val="0"/>
              </a:spcAft>
              <a:buClr>
                <a:schemeClr val="accent1"/>
              </a:buClr>
              <a:buSzPct val="100000"/>
              <a:buNone/>
              <a:defRPr sz="2100" b="1">
                <a:solidFill>
                  <a:schemeClr val="accent1"/>
                </a:solidFill>
              </a:defRPr>
            </a:lvl7pPr>
            <a:lvl8pPr lvl="7" algn="ctr">
              <a:lnSpc>
                <a:spcPct val="100000"/>
              </a:lnSpc>
              <a:spcBef>
                <a:spcPts val="0"/>
              </a:spcBef>
              <a:spcAft>
                <a:spcPts val="0"/>
              </a:spcAft>
              <a:buClr>
                <a:schemeClr val="accent1"/>
              </a:buClr>
              <a:buSzPct val="100000"/>
              <a:buNone/>
              <a:defRPr sz="2100" b="1">
                <a:solidFill>
                  <a:schemeClr val="accent1"/>
                </a:solidFill>
              </a:defRPr>
            </a:lvl8pPr>
            <a:lvl9pPr lvl="8" algn="ctr">
              <a:lnSpc>
                <a:spcPct val="100000"/>
              </a:lnSpc>
              <a:spcBef>
                <a:spcPts val="0"/>
              </a:spcBef>
              <a:spcAft>
                <a:spcPts val="0"/>
              </a:spcAft>
              <a:buClr>
                <a:schemeClr val="accent1"/>
              </a:buClr>
              <a:buSzPct val="100000"/>
              <a:buNone/>
              <a:defRPr sz="2100" b="1">
                <a:solidFill>
                  <a:schemeClr val="accent1"/>
                </a:solidFill>
              </a:defRPr>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802750" y="802500"/>
            <a:ext cx="3538499" cy="3538499"/>
          </a:xfrm>
          <a:prstGeom prst="rect">
            <a:avLst/>
          </a:prstGeom>
          <a:solidFill>
            <a:srgbClr val="FFFFFF"/>
          </a:solidFill>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8" name="Shape 1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292850"/>
            <a:ext cx="8520599" cy="8009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228675"/>
            <a:ext cx="8520599" cy="33401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292850"/>
            <a:ext cx="8520599" cy="8009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311700" y="1228675"/>
            <a:ext cx="3999899" cy="334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6" name="Shape 26"/>
          <p:cNvSpPr txBox="1">
            <a:spLocks noGrp="1"/>
          </p:cNvSpPr>
          <p:nvPr>
            <p:ph type="body" idx="2"/>
          </p:nvPr>
        </p:nvSpPr>
        <p:spPr>
          <a:xfrm>
            <a:off x="4832400" y="1228675"/>
            <a:ext cx="3999899" cy="334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04800" y="309350"/>
            <a:ext cx="8537700" cy="748200"/>
          </a:xfrm>
          <a:prstGeom prst="rect">
            <a:avLst/>
          </a:prstGeom>
        </p:spPr>
        <p:txBody>
          <a:bodyPr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3" name="Shape 33"/>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7" name="Shape 3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17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0" name="Shape 40"/>
          <p:cNvCxnSpPr/>
          <p:nvPr/>
        </p:nvCxnSpPr>
        <p:spPr>
          <a:xfrm>
            <a:off x="5029675" y="4495500"/>
            <a:ext cx="468300" cy="0"/>
          </a:xfrm>
          <a:prstGeom prst="straightConnector1">
            <a:avLst/>
          </a:prstGeom>
          <a:noFill/>
          <a:ln w="28575" cap="flat" cmpd="sng">
            <a:solidFill>
              <a:schemeClr val="lt1"/>
            </a:solidFill>
            <a:prstDash val="solid"/>
            <a:round/>
            <a:headEnd type="none" w="med" len="med"/>
            <a:tailEnd type="none" w="med" len="med"/>
          </a:ln>
        </p:spPr>
      </p:cxnSp>
      <p:sp>
        <p:nvSpPr>
          <p:cNvPr id="41" name="Shape 41"/>
          <p:cNvSpPr txBox="1">
            <a:spLocks noGrp="1"/>
          </p:cNvSpPr>
          <p:nvPr>
            <p:ph type="title"/>
          </p:nvPr>
        </p:nvSpPr>
        <p:spPr>
          <a:xfrm>
            <a:off x="265500" y="1081400"/>
            <a:ext cx="4045199" cy="17103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42" name="Shape 42"/>
          <p:cNvSpPr txBox="1">
            <a:spLocks noGrp="1"/>
          </p:cNvSpPr>
          <p:nvPr>
            <p:ph type="subTitle" idx="1"/>
          </p:nvPr>
        </p:nvSpPr>
        <p:spPr>
          <a:xfrm>
            <a:off x="265500" y="2845222"/>
            <a:ext cx="4045199" cy="1345500"/>
          </a:xfrm>
          <a:prstGeom prst="rect">
            <a:avLst/>
          </a:prstGeom>
        </p:spPr>
        <p:txBody>
          <a:bodyPr lIns="91425" tIns="91425" rIns="91425" bIns="91425" anchor="t" anchorCtr="0"/>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a:endParaRPr/>
          </a:p>
        </p:txBody>
      </p:sp>
      <p:sp>
        <p:nvSpPr>
          <p:cNvPr id="43" name="Shape 43"/>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4" name="Shape 4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9500" y="4230575"/>
            <a:ext cx="5998800" cy="598799"/>
          </a:xfrm>
          <a:prstGeom prst="rect">
            <a:avLst/>
          </a:prstGeom>
        </p:spPr>
        <p:txBody>
          <a:bodyPr lIns="91425" tIns="91425" rIns="91425" bIns="91425" anchor="ctr" anchorCtr="0"/>
          <a:lstStyle>
            <a:lvl1pPr lvl="0">
              <a:lnSpc>
                <a:spcPct val="100000"/>
              </a:lnSpc>
              <a:spcBef>
                <a:spcPts val="0"/>
              </a:spcBef>
              <a:spcAft>
                <a:spcPts val="0"/>
              </a:spcAft>
              <a:buClr>
                <a:schemeClr val="accent1"/>
              </a:buClr>
              <a:buSzPct val="100000"/>
              <a:buFont typeface="Amatic SC"/>
              <a:buNone/>
              <a:defRPr sz="2400" b="1">
                <a:solidFill>
                  <a:schemeClr val="accent1"/>
                </a:solidFill>
                <a:latin typeface="Amatic SC"/>
                <a:ea typeface="Amatic SC"/>
                <a:cs typeface="Amatic SC"/>
                <a:sym typeface="Amatic SC"/>
              </a:defRPr>
            </a:lvl1pPr>
          </a:lstStyle>
          <a:p>
            <a:endParaRPr/>
          </a:p>
        </p:txBody>
      </p:sp>
      <p:sp>
        <p:nvSpPr>
          <p:cNvPr id="47" name="Shape 4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11700" y="1240275"/>
            <a:ext cx="8520599" cy="19818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50" name="Shape 50"/>
          <p:cNvSpPr txBox="1">
            <a:spLocks noGrp="1"/>
          </p:cNvSpPr>
          <p:nvPr>
            <p:ph type="body" idx="1"/>
          </p:nvPr>
        </p:nvSpPr>
        <p:spPr>
          <a:xfrm>
            <a:off x="311700" y="3304625"/>
            <a:ext cx="8520599" cy="1300800"/>
          </a:xfrm>
          <a:prstGeom prst="rect">
            <a:avLst/>
          </a:prstGeom>
        </p:spPr>
        <p:txBody>
          <a:bodyPr lIns="91425" tIns="91425" rIns="91425" bIns="91425" anchor="t" anchorCtr="0"/>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a:endParaRPr/>
          </a:p>
        </p:txBody>
      </p:sp>
      <p:sp>
        <p:nvSpPr>
          <p:cNvPr id="51" name="Shape 5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292850"/>
            <a:ext cx="8520599" cy="800999"/>
          </a:xfrm>
          <a:prstGeom prst="rect">
            <a:avLst/>
          </a:prstGeom>
          <a:noFill/>
          <a:ln>
            <a:noFill/>
          </a:ln>
        </p:spPr>
        <p:txBody>
          <a:bodyPr lIns="91425" tIns="91425" rIns="91425" bIns="91425" anchor="t" anchorCtr="0"/>
          <a:lstStyle>
            <a:lvl1pPr lvl="0">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9pPr>
          </a:lstStyle>
          <a:p>
            <a:endParaRPr/>
          </a:p>
        </p:txBody>
      </p:sp>
      <p:sp>
        <p:nvSpPr>
          <p:cNvPr id="7" name="Shape 7"/>
          <p:cNvSpPr txBox="1">
            <a:spLocks noGrp="1"/>
          </p:cNvSpPr>
          <p:nvPr>
            <p:ph type="body" idx="1"/>
          </p:nvPr>
        </p:nvSpPr>
        <p:spPr>
          <a:xfrm>
            <a:off x="311700" y="1228675"/>
            <a:ext cx="8520599" cy="3340199"/>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endParaRPr lang="en" sz="1000">
              <a:solidFill>
                <a:schemeClr val="accent1"/>
              </a:solidFill>
              <a:latin typeface="Source Code Pro"/>
              <a:ea typeface="Source Code Pro"/>
              <a:cs typeface="Source Code Pro"/>
              <a:sym typeface="Source Code Pro"/>
            </a:endParaRPr>
          </a:p>
        </p:txBody>
      </p:sp>
      <p:sp>
        <p:nvSpPr>
          <p:cNvPr id="9" name="Shape 9"/>
          <p:cNvSpPr txBox="1"/>
          <p:nvPr/>
        </p:nvSpPr>
        <p:spPr>
          <a:xfrm>
            <a:off x="8068450" y="34175"/>
            <a:ext cx="952800" cy="393600"/>
          </a:xfrm>
          <a:prstGeom prst="rect">
            <a:avLst/>
          </a:prstGeom>
          <a:noFill/>
          <a:ln>
            <a:noFill/>
          </a:ln>
        </p:spPr>
        <p:txBody>
          <a:bodyPr lIns="91425" tIns="91425" rIns="91425" bIns="91425" anchor="t" anchorCtr="0">
            <a:noAutofit/>
          </a:bodyPr>
          <a:lstStyle/>
          <a:p>
            <a:pPr lvl="0">
              <a:spcBef>
                <a:spcPts val="0"/>
              </a:spcBef>
              <a:buNone/>
            </a:pPr>
            <a:r>
              <a:rPr lang="en" sz="1800" b="1">
                <a:solidFill>
                  <a:srgbClr val="FF0000"/>
                </a:solidFill>
              </a:rPr>
              <a:t>8/24/16</a:t>
            </a:r>
          </a:p>
        </p:txBody>
      </p:sp>
      <p:sp>
        <p:nvSpPr>
          <p:cNvPr id="10" name="Shape 10"/>
          <p:cNvSpPr txBox="1"/>
          <p:nvPr/>
        </p:nvSpPr>
        <p:spPr>
          <a:xfrm>
            <a:off x="77275" y="0"/>
            <a:ext cx="7671000" cy="552000"/>
          </a:xfrm>
          <a:prstGeom prst="rect">
            <a:avLst/>
          </a:prstGeom>
          <a:noFill/>
          <a:ln>
            <a:noFill/>
          </a:ln>
        </p:spPr>
        <p:txBody>
          <a:bodyPr lIns="91425" tIns="91425" rIns="91425" bIns="91425" anchor="t" anchorCtr="0">
            <a:noAutofit/>
          </a:bodyPr>
          <a:lstStyle/>
          <a:p>
            <a:pPr lvl="0" rtl="0">
              <a:spcBef>
                <a:spcPts val="0"/>
              </a:spcBef>
              <a:buNone/>
            </a:pPr>
            <a:r>
              <a:rPr lang="en" b="1"/>
              <a:t>Obj:  (Standard 8.1, RH 8.4) Identify and describe the original push/pull factors that led countries and people to immigrate to North America.</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www.corestandards.org/ELA-Literacy/RH/11-12/4/"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openxmlformats.org/officeDocument/2006/relationships/hyperlink" Target="http://www.macmillandictionary.com/us/dictionary/british/people_1" TargetMode="External"/><Relationship Id="rId3" Type="http://schemas.openxmlformats.org/officeDocument/2006/relationships/hyperlink" Target="http://s3.amazonaws.com/cme_public_images/www_ehow_com/i.ehow.com/images/a00/07/7m/push-start-car-800x800.jpg" TargetMode="External"/><Relationship Id="rId7" Type="http://schemas.openxmlformats.org/officeDocument/2006/relationships/hyperlink" Target="http://www.macmillandictionary.com/us/dictionary/british/attrac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4.jpg"/><Relationship Id="rId11" Type="http://schemas.openxmlformats.org/officeDocument/2006/relationships/hyperlink" Target="http://www.macmillandictionary.com/us/dictionary/british/place_1" TargetMode="External"/><Relationship Id="rId5" Type="http://schemas.openxmlformats.org/officeDocument/2006/relationships/hyperlink" Target="http://awdnews.com/images/1436898758iraq-30.si.jpg" TargetMode="External"/><Relationship Id="rId10" Type="http://schemas.openxmlformats.org/officeDocument/2006/relationships/hyperlink" Target="http://www.macmillandictionary.com/us/dictionary/british/particular_1" TargetMode="External"/><Relationship Id="rId4" Type="http://schemas.openxmlformats.org/officeDocument/2006/relationships/image" Target="../media/image3.jpg"/><Relationship Id="rId9" Type="http://schemas.openxmlformats.org/officeDocument/2006/relationships/hyperlink" Target="http://www.macmillandictionary.com/us/dictionary/british/live_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hyperlink" Target="http://youtube.com/v/9EBknU7D1OI"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gi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311700" y="277075"/>
            <a:ext cx="8520600" cy="1955100"/>
          </a:xfrm>
          <a:prstGeom prst="rect">
            <a:avLst/>
          </a:prstGeom>
        </p:spPr>
        <p:txBody>
          <a:bodyPr lIns="91425" tIns="91425" rIns="91425" bIns="91425" anchor="ctr" anchorCtr="0">
            <a:noAutofit/>
          </a:bodyPr>
          <a:lstStyle/>
          <a:p>
            <a:pPr lvl="0" rtl="0">
              <a:spcBef>
                <a:spcPts val="0"/>
              </a:spcBef>
              <a:buNone/>
            </a:pPr>
            <a:r>
              <a:rPr lang="en" sz="3600"/>
              <a:t>Come in quietly.</a:t>
            </a:r>
          </a:p>
          <a:p>
            <a:pPr marL="0" lvl="0" indent="0" rtl="0">
              <a:spcBef>
                <a:spcPts val="0"/>
              </a:spcBef>
              <a:buNone/>
            </a:pPr>
            <a:r>
              <a:rPr lang="en" sz="3600"/>
              <a:t>Take out your chromebook (Closed).</a:t>
            </a:r>
          </a:p>
          <a:p>
            <a:pPr marL="0" lvl="0" indent="0" rtl="0">
              <a:spcBef>
                <a:spcPts val="0"/>
              </a:spcBef>
              <a:buNone/>
            </a:pPr>
            <a:r>
              <a:rPr lang="en" sz="3600"/>
              <a:t>Take out paper, pen or pencil</a:t>
            </a:r>
          </a:p>
          <a:p>
            <a:pPr lvl="0">
              <a:spcBef>
                <a:spcPts val="0"/>
              </a:spcBef>
              <a:buNone/>
            </a:pPr>
            <a:endParaRPr sz="3600"/>
          </a:p>
        </p:txBody>
      </p:sp>
      <p:sp>
        <p:nvSpPr>
          <p:cNvPr id="59" name="Shape 59"/>
          <p:cNvSpPr txBox="1"/>
          <p:nvPr/>
        </p:nvSpPr>
        <p:spPr>
          <a:xfrm>
            <a:off x="460275" y="2025175"/>
            <a:ext cx="8520600" cy="1208100"/>
          </a:xfrm>
          <a:prstGeom prst="rect">
            <a:avLst/>
          </a:prstGeom>
          <a:noFill/>
          <a:ln>
            <a:noFill/>
          </a:ln>
        </p:spPr>
        <p:txBody>
          <a:bodyPr lIns="91425" tIns="91425" rIns="91425" bIns="91425" anchor="t" anchorCtr="0">
            <a:noAutofit/>
          </a:bodyPr>
          <a:lstStyle/>
          <a:p>
            <a:pPr lvl="0">
              <a:spcBef>
                <a:spcPts val="0"/>
              </a:spcBef>
              <a:buNone/>
            </a:pPr>
            <a:r>
              <a:rPr lang="en" sz="1600" b="1"/>
              <a:t>Learning Target:</a:t>
            </a:r>
          </a:p>
          <a:p>
            <a:pPr marL="457200" lvl="0" indent="-330200" rtl="0">
              <a:lnSpc>
                <a:spcPct val="115000"/>
              </a:lnSpc>
              <a:spcBef>
                <a:spcPts val="0"/>
              </a:spcBef>
              <a:buSzPct val="100000"/>
              <a:buAutoNum type="arabicPeriod"/>
            </a:pPr>
            <a:r>
              <a:rPr lang="en" sz="1600" b="1"/>
              <a:t> I will be able to explain the push-pull factors of the English coming to America.</a:t>
            </a:r>
          </a:p>
          <a:p>
            <a:pPr marL="457200" lvl="0" indent="-330200" rtl="0">
              <a:lnSpc>
                <a:spcPct val="115000"/>
              </a:lnSpc>
              <a:spcBef>
                <a:spcPts val="0"/>
              </a:spcBef>
              <a:buSzPct val="100000"/>
              <a:buAutoNum type="arabicPeriod"/>
            </a:pPr>
            <a:r>
              <a:rPr lang="en" sz="1600" b="1"/>
              <a:t>I will be able to explain the push-pull factors of the Spanish coming to America.</a:t>
            </a:r>
          </a:p>
          <a:p>
            <a:pPr marL="457200" lvl="0" indent="-330200" rtl="0">
              <a:lnSpc>
                <a:spcPct val="115000"/>
              </a:lnSpc>
              <a:spcBef>
                <a:spcPts val="0"/>
              </a:spcBef>
              <a:buSzPct val="100000"/>
              <a:buAutoNum type="arabicPeriod"/>
            </a:pPr>
            <a:r>
              <a:rPr lang="en" sz="1600" b="1"/>
              <a:t>I will be able to explain the push-pull factors of the French coming to America.  </a:t>
            </a:r>
          </a:p>
        </p:txBody>
      </p:sp>
      <p:sp>
        <p:nvSpPr>
          <p:cNvPr id="60" name="Shape 60"/>
          <p:cNvSpPr txBox="1"/>
          <p:nvPr/>
        </p:nvSpPr>
        <p:spPr>
          <a:xfrm>
            <a:off x="7651975" y="92050"/>
            <a:ext cx="1288800" cy="425700"/>
          </a:xfrm>
          <a:prstGeom prst="rect">
            <a:avLst/>
          </a:prstGeom>
          <a:noFill/>
          <a:ln>
            <a:noFill/>
          </a:ln>
        </p:spPr>
        <p:txBody>
          <a:bodyPr lIns="91425" tIns="91425" rIns="91425" bIns="91425" anchor="t" anchorCtr="0">
            <a:noAutofit/>
          </a:bodyPr>
          <a:lstStyle/>
          <a:p>
            <a:pPr lvl="0">
              <a:spcBef>
                <a:spcPts val="0"/>
              </a:spcBef>
              <a:buNone/>
            </a:pPr>
            <a:r>
              <a:rPr lang="en" sz="1800" b="1">
                <a:solidFill>
                  <a:srgbClr val="FF0000"/>
                </a:solidFill>
              </a:rPr>
              <a:t>8/24/16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457200" y="416807"/>
            <a:ext cx="8229600" cy="666000"/>
          </a:xfrm>
          <a:prstGeom prst="rect">
            <a:avLst/>
          </a:prstGeom>
        </p:spPr>
        <p:txBody>
          <a:bodyPr lIns="91425" tIns="91425" rIns="91425" bIns="91425" anchor="ctr" anchorCtr="0">
            <a:noAutofit/>
          </a:bodyPr>
          <a:lstStyle/>
          <a:p>
            <a:pPr lvl="0" algn="ctr">
              <a:spcBef>
                <a:spcPts val="0"/>
              </a:spcBef>
              <a:buNone/>
            </a:pPr>
            <a:r>
              <a:rPr lang="en" sz="4800"/>
              <a:t>Immigration in North America!</a:t>
            </a:r>
          </a:p>
        </p:txBody>
      </p:sp>
      <p:sp>
        <p:nvSpPr>
          <p:cNvPr id="66" name="Shape 66"/>
          <p:cNvSpPr txBox="1">
            <a:spLocks noGrp="1"/>
          </p:cNvSpPr>
          <p:nvPr>
            <p:ph type="subTitle" idx="1"/>
          </p:nvPr>
        </p:nvSpPr>
        <p:spPr>
          <a:xfrm>
            <a:off x="404800" y="2305675"/>
            <a:ext cx="8421000" cy="1053000"/>
          </a:xfrm>
          <a:prstGeom prst="rect">
            <a:avLst/>
          </a:prstGeom>
        </p:spPr>
        <p:txBody>
          <a:bodyPr lIns="91425" tIns="91425" rIns="91425" bIns="91425" anchor="ctr" anchorCtr="0">
            <a:noAutofit/>
          </a:bodyPr>
          <a:lstStyle/>
          <a:p>
            <a:pPr lvl="0" algn="l">
              <a:spcBef>
                <a:spcPts val="0"/>
              </a:spcBef>
              <a:buNone/>
            </a:pPr>
            <a:r>
              <a:rPr lang="en" sz="2400" b="1">
                <a:solidFill>
                  <a:srgbClr val="000000"/>
                </a:solidFill>
              </a:rPr>
              <a:t>Obj:  Identify and describe the original push/pull factors </a:t>
            </a:r>
            <a:r>
              <a:rPr lang="en" sz="2400">
                <a:solidFill>
                  <a:srgbClr val="000000"/>
                </a:solidFill>
              </a:rPr>
              <a:t>that led</a:t>
            </a:r>
            <a:r>
              <a:rPr lang="en" sz="2400" b="1">
                <a:solidFill>
                  <a:srgbClr val="000000"/>
                </a:solidFill>
              </a:rPr>
              <a:t> </a:t>
            </a:r>
            <a:r>
              <a:rPr lang="en" sz="2400">
                <a:solidFill>
                  <a:srgbClr val="000000"/>
                </a:solidFill>
              </a:rPr>
              <a:t>c</a:t>
            </a:r>
            <a:r>
              <a:rPr lang="en" sz="2400" b="1">
                <a:solidFill>
                  <a:srgbClr val="000000"/>
                </a:solidFill>
              </a:rPr>
              <a:t>ountries </a:t>
            </a:r>
            <a:r>
              <a:rPr lang="en" sz="2400">
                <a:solidFill>
                  <a:srgbClr val="000000"/>
                </a:solidFill>
              </a:rPr>
              <a:t>and people to immigrate to North </a:t>
            </a:r>
            <a:r>
              <a:rPr lang="en" sz="2400" b="1">
                <a:solidFill>
                  <a:srgbClr val="000000"/>
                </a:solidFill>
              </a:rPr>
              <a:t>America.</a:t>
            </a:r>
          </a:p>
        </p:txBody>
      </p:sp>
      <p:sp>
        <p:nvSpPr>
          <p:cNvPr id="67" name="Shape 67"/>
          <p:cNvSpPr txBox="1"/>
          <p:nvPr/>
        </p:nvSpPr>
        <p:spPr>
          <a:xfrm>
            <a:off x="404800" y="3749500"/>
            <a:ext cx="8145900" cy="759900"/>
          </a:xfrm>
          <a:prstGeom prst="rect">
            <a:avLst/>
          </a:prstGeom>
          <a:noFill/>
          <a:ln>
            <a:noFill/>
          </a:ln>
        </p:spPr>
        <p:txBody>
          <a:bodyPr lIns="91425" tIns="91425" rIns="91425" bIns="91425" anchor="t" anchorCtr="0">
            <a:noAutofit/>
          </a:bodyPr>
          <a:lstStyle/>
          <a:p>
            <a:pPr lvl="0">
              <a:spcBef>
                <a:spcPts val="0"/>
              </a:spcBef>
              <a:buNone/>
            </a:pPr>
            <a:r>
              <a:rPr lang="en" sz="1200" b="1"/>
              <a:t>Standard 8.1:  Students understand the major events preceding the founding of the nation and relate their significance to the development of American constitutional democracy.</a:t>
            </a:r>
          </a:p>
        </p:txBody>
      </p:sp>
      <p:sp>
        <p:nvSpPr>
          <p:cNvPr id="68" name="Shape 68"/>
          <p:cNvSpPr txBox="1"/>
          <p:nvPr/>
        </p:nvSpPr>
        <p:spPr>
          <a:xfrm>
            <a:off x="8042725" y="412950"/>
            <a:ext cx="1042200" cy="3069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 b="1"/>
              <a:t>Objective</a:t>
            </a:r>
          </a:p>
        </p:txBody>
      </p:sp>
      <p:pic>
        <p:nvPicPr>
          <p:cNvPr id="69" name="Shape 69"/>
          <p:cNvPicPr preferRelativeResize="0"/>
          <p:nvPr/>
        </p:nvPicPr>
        <p:blipFill>
          <a:blip r:embed="rId3">
            <a:alphaModFix/>
          </a:blip>
          <a:stretch>
            <a:fillRect/>
          </a:stretch>
        </p:blipFill>
        <p:spPr>
          <a:xfrm>
            <a:off x="457200" y="1026275"/>
            <a:ext cx="2422209" cy="1127000"/>
          </a:xfrm>
          <a:prstGeom prst="rect">
            <a:avLst/>
          </a:prstGeom>
          <a:noFill/>
          <a:ln>
            <a:noFill/>
          </a:ln>
        </p:spPr>
      </p:pic>
      <p:pic>
        <p:nvPicPr>
          <p:cNvPr id="70" name="Shape 70"/>
          <p:cNvPicPr preferRelativeResize="0"/>
          <p:nvPr/>
        </p:nvPicPr>
        <p:blipFill>
          <a:blip r:embed="rId4">
            <a:alphaModFix/>
          </a:blip>
          <a:stretch>
            <a:fillRect/>
          </a:stretch>
        </p:blipFill>
        <p:spPr>
          <a:xfrm>
            <a:off x="6513350" y="1038975"/>
            <a:ext cx="1698648" cy="1232700"/>
          </a:xfrm>
          <a:prstGeom prst="rect">
            <a:avLst/>
          </a:prstGeom>
          <a:noFill/>
          <a:ln>
            <a:noFill/>
          </a:ln>
        </p:spPr>
      </p:pic>
      <p:sp>
        <p:nvSpPr>
          <p:cNvPr id="71" name="Shape 71"/>
          <p:cNvSpPr txBox="1"/>
          <p:nvPr/>
        </p:nvSpPr>
        <p:spPr>
          <a:xfrm>
            <a:off x="457200" y="4194050"/>
            <a:ext cx="8229600" cy="607500"/>
          </a:xfrm>
          <a:prstGeom prst="rect">
            <a:avLst/>
          </a:prstGeom>
          <a:noFill/>
          <a:ln>
            <a:noFill/>
          </a:ln>
        </p:spPr>
        <p:txBody>
          <a:bodyPr lIns="91425" tIns="91425" rIns="91425" bIns="91425" anchor="ctr" anchorCtr="0">
            <a:noAutofit/>
          </a:bodyPr>
          <a:lstStyle/>
          <a:p>
            <a:pPr lvl="0" rtl="0">
              <a:spcBef>
                <a:spcPts val="0"/>
              </a:spcBef>
              <a:buNone/>
            </a:pPr>
            <a:r>
              <a:rPr lang="en" sz="1200" b="1" dirty="0" smtClean="0">
                <a:hlinkClick r:id="rId5"/>
              </a:rPr>
              <a:t>CCSS.ELA-LITERACY RH.8.4:</a:t>
            </a:r>
            <a:r>
              <a:rPr lang="en" sz="1200" b="1" dirty="0" smtClean="0"/>
              <a:t>Determine </a:t>
            </a:r>
            <a:r>
              <a:rPr lang="en" sz="1200" b="1" dirty="0"/>
              <a:t>the meaning of words and phrases as they are used in a text, including vocabulary specific to domains related to history/social studies.</a:t>
            </a:r>
          </a:p>
        </p:txBody>
      </p:sp>
      <p:sp>
        <p:nvSpPr>
          <p:cNvPr id="72" name="Shape 72"/>
          <p:cNvSpPr txBox="1"/>
          <p:nvPr/>
        </p:nvSpPr>
        <p:spPr>
          <a:xfrm>
            <a:off x="7651975" y="92050"/>
            <a:ext cx="1288800" cy="425700"/>
          </a:xfrm>
          <a:prstGeom prst="rect">
            <a:avLst/>
          </a:prstGeom>
          <a:noFill/>
          <a:ln>
            <a:noFill/>
          </a:ln>
        </p:spPr>
        <p:txBody>
          <a:bodyPr lIns="91425" tIns="91425" rIns="91425" bIns="91425" anchor="t" anchorCtr="0">
            <a:noAutofit/>
          </a:bodyPr>
          <a:lstStyle/>
          <a:p>
            <a:pPr lvl="0" rtl="0">
              <a:spcBef>
                <a:spcPts val="0"/>
              </a:spcBef>
              <a:buNone/>
            </a:pPr>
            <a:r>
              <a:rPr lang="en" sz="1800" b="1">
                <a:solidFill>
                  <a:srgbClr val="FF0000"/>
                </a:solidFill>
              </a:rPr>
              <a:t>8/24/16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311700" y="366675"/>
            <a:ext cx="3592500" cy="801000"/>
          </a:xfrm>
          <a:prstGeom prst="rect">
            <a:avLst/>
          </a:prstGeom>
        </p:spPr>
        <p:txBody>
          <a:bodyPr lIns="91425" tIns="91425" rIns="91425" bIns="91425" anchor="t" anchorCtr="0">
            <a:noAutofit/>
          </a:bodyPr>
          <a:lstStyle/>
          <a:p>
            <a:pPr lvl="0" rtl="0">
              <a:spcBef>
                <a:spcPts val="0"/>
              </a:spcBef>
              <a:buNone/>
            </a:pPr>
            <a:r>
              <a:rPr lang="en"/>
              <a:t>Examples/Non-examples</a:t>
            </a:r>
          </a:p>
        </p:txBody>
      </p:sp>
      <p:sp>
        <p:nvSpPr>
          <p:cNvPr id="78" name="Shape 78"/>
          <p:cNvSpPr txBox="1"/>
          <p:nvPr/>
        </p:nvSpPr>
        <p:spPr>
          <a:xfrm>
            <a:off x="7985650" y="441950"/>
            <a:ext cx="1063800" cy="2832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Concept</a:t>
            </a:r>
          </a:p>
        </p:txBody>
      </p:sp>
      <p:sp>
        <p:nvSpPr>
          <p:cNvPr id="79" name="Shape 79"/>
          <p:cNvSpPr txBox="1"/>
          <p:nvPr/>
        </p:nvSpPr>
        <p:spPr>
          <a:xfrm>
            <a:off x="5059450" y="1687889"/>
            <a:ext cx="451800" cy="459300"/>
          </a:xfrm>
          <a:prstGeom prst="rect">
            <a:avLst/>
          </a:prstGeom>
          <a:noFill/>
          <a:ln>
            <a:noFill/>
          </a:ln>
        </p:spPr>
        <p:txBody>
          <a:bodyPr lIns="91425" tIns="91425" rIns="91425" bIns="91425" anchor="t" anchorCtr="0">
            <a:noAutofit/>
          </a:bodyPr>
          <a:lstStyle/>
          <a:p>
            <a:pPr lvl="0" rtl="0">
              <a:spcBef>
                <a:spcPts val="0"/>
              </a:spcBef>
              <a:buNone/>
            </a:pPr>
            <a:r>
              <a:rPr lang="en" sz="1800" b="1"/>
              <a:t>2.  </a:t>
            </a:r>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a:p>
            <a:pPr lvl="0" rtl="0">
              <a:spcBef>
                <a:spcPts val="0"/>
              </a:spcBef>
              <a:buNone/>
            </a:pPr>
            <a:endParaRPr sz="1800" b="1"/>
          </a:p>
        </p:txBody>
      </p:sp>
      <p:sp>
        <p:nvSpPr>
          <p:cNvPr id="80" name="Shape 80"/>
          <p:cNvSpPr txBox="1"/>
          <p:nvPr/>
        </p:nvSpPr>
        <p:spPr>
          <a:xfrm>
            <a:off x="195625" y="4433150"/>
            <a:ext cx="8802600" cy="5358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800" b="1"/>
              <a:t>Number __ </a:t>
            </a:r>
            <a:r>
              <a:rPr lang="en" sz="1800" b="1">
                <a:solidFill>
                  <a:srgbClr val="B45F06"/>
                </a:solidFill>
              </a:rPr>
              <a:t>is</a:t>
            </a:r>
            <a:r>
              <a:rPr lang="en" sz="1800" b="1">
                <a:solidFill>
                  <a:srgbClr val="FF0000"/>
                </a:solidFill>
              </a:rPr>
              <a:t>/</a:t>
            </a:r>
            <a:r>
              <a:rPr lang="en" sz="1800" b="1">
                <a:solidFill>
                  <a:srgbClr val="38761D"/>
                </a:solidFill>
              </a:rPr>
              <a:t>is not</a:t>
            </a:r>
            <a:r>
              <a:rPr lang="en" sz="1800" b="1"/>
              <a:t> an example of </a:t>
            </a:r>
            <a:r>
              <a:rPr lang="en" sz="1800" b="1">
                <a:solidFill>
                  <a:srgbClr val="B45F06"/>
                </a:solidFill>
              </a:rPr>
              <a:t>push</a:t>
            </a:r>
            <a:r>
              <a:rPr lang="en" sz="1800" b="1"/>
              <a:t>/</a:t>
            </a:r>
            <a:r>
              <a:rPr lang="en" sz="1800" b="1">
                <a:solidFill>
                  <a:srgbClr val="38761D"/>
                </a:solidFill>
              </a:rPr>
              <a:t>pull </a:t>
            </a:r>
            <a:r>
              <a:rPr lang="en" sz="1800" b="1"/>
              <a:t>factor because ___ because ___.</a:t>
            </a:r>
          </a:p>
        </p:txBody>
      </p:sp>
      <p:sp>
        <p:nvSpPr>
          <p:cNvPr id="81" name="Shape 81"/>
          <p:cNvSpPr txBox="1"/>
          <p:nvPr/>
        </p:nvSpPr>
        <p:spPr>
          <a:xfrm>
            <a:off x="422675" y="1702115"/>
            <a:ext cx="451800" cy="597600"/>
          </a:xfrm>
          <a:prstGeom prst="rect">
            <a:avLst/>
          </a:prstGeom>
          <a:noFill/>
          <a:ln>
            <a:noFill/>
          </a:ln>
        </p:spPr>
        <p:txBody>
          <a:bodyPr lIns="91425" tIns="91425" rIns="91425" bIns="91425" anchor="t" anchorCtr="0">
            <a:noAutofit/>
          </a:bodyPr>
          <a:lstStyle/>
          <a:p>
            <a:pPr marL="457200" lvl="0" indent="-342900" rtl="0">
              <a:spcBef>
                <a:spcPts val="0"/>
              </a:spcBef>
              <a:buAutoNum type="arabicPeriod"/>
            </a:pPr>
            <a:endParaRPr sz="1800"/>
          </a:p>
          <a:p>
            <a:pPr lvl="0" rtl="0">
              <a:spcBef>
                <a:spcPts val="0"/>
              </a:spcBef>
              <a:buNone/>
            </a:pPr>
            <a:endParaRPr sz="1800"/>
          </a:p>
          <a:p>
            <a:pPr lvl="0" rtl="0">
              <a:spcBef>
                <a:spcPts val="0"/>
              </a:spcBef>
              <a:buNone/>
            </a:pPr>
            <a:endParaRPr sz="1800"/>
          </a:p>
          <a:p>
            <a:pPr lvl="0" rtl="0">
              <a:spcBef>
                <a:spcPts val="0"/>
              </a:spcBef>
              <a:buNone/>
            </a:pPr>
            <a:endParaRPr sz="1800"/>
          </a:p>
          <a:p>
            <a:pPr lvl="0" rtl="0">
              <a:spcBef>
                <a:spcPts val="0"/>
              </a:spcBef>
              <a:buNone/>
            </a:pPr>
            <a:endParaRPr sz="1800"/>
          </a:p>
          <a:p>
            <a:pPr lvl="0" rtl="0">
              <a:spcBef>
                <a:spcPts val="0"/>
              </a:spcBef>
              <a:buNone/>
            </a:pPr>
            <a:endParaRPr sz="1800"/>
          </a:p>
          <a:p>
            <a:pPr lvl="0" rtl="0">
              <a:spcBef>
                <a:spcPts val="0"/>
              </a:spcBef>
              <a:buNone/>
            </a:pPr>
            <a:endParaRPr sz="1800"/>
          </a:p>
        </p:txBody>
      </p:sp>
      <p:pic>
        <p:nvPicPr>
          <p:cNvPr id="82" name="Shape 82">
            <a:hlinkClick r:id="rId3"/>
          </p:cNvPr>
          <p:cNvPicPr preferRelativeResize="0"/>
          <p:nvPr/>
        </p:nvPicPr>
        <p:blipFill>
          <a:blip r:embed="rId4">
            <a:alphaModFix/>
          </a:blip>
          <a:stretch>
            <a:fillRect/>
          </a:stretch>
        </p:blipFill>
        <p:spPr>
          <a:xfrm>
            <a:off x="770950" y="1792962"/>
            <a:ext cx="3708779" cy="2472512"/>
          </a:xfrm>
          <a:prstGeom prst="rect">
            <a:avLst/>
          </a:prstGeom>
          <a:noFill/>
          <a:ln>
            <a:noFill/>
          </a:ln>
        </p:spPr>
      </p:pic>
      <p:pic>
        <p:nvPicPr>
          <p:cNvPr id="83" name="Shape 83">
            <a:hlinkClick r:id="rId5"/>
          </p:cNvPr>
          <p:cNvPicPr preferRelativeResize="0"/>
          <p:nvPr/>
        </p:nvPicPr>
        <p:blipFill>
          <a:blip r:embed="rId6">
            <a:alphaModFix/>
          </a:blip>
          <a:stretch>
            <a:fillRect/>
          </a:stretch>
        </p:blipFill>
        <p:spPr>
          <a:xfrm>
            <a:off x="5403575" y="1749426"/>
            <a:ext cx="3428725" cy="1928641"/>
          </a:xfrm>
          <a:prstGeom prst="rect">
            <a:avLst/>
          </a:prstGeom>
          <a:noFill/>
          <a:ln>
            <a:noFill/>
          </a:ln>
        </p:spPr>
      </p:pic>
      <p:sp>
        <p:nvSpPr>
          <p:cNvPr id="84" name="Shape 84"/>
          <p:cNvSpPr txBox="1"/>
          <p:nvPr/>
        </p:nvSpPr>
        <p:spPr>
          <a:xfrm>
            <a:off x="4037950" y="418600"/>
            <a:ext cx="4023900" cy="1193100"/>
          </a:xfrm>
          <a:prstGeom prst="rect">
            <a:avLst/>
          </a:prstGeom>
          <a:noFill/>
          <a:ln>
            <a:noFill/>
          </a:ln>
        </p:spPr>
        <p:txBody>
          <a:bodyPr lIns="91425" tIns="91425" rIns="91425" bIns="91425" anchor="t" anchorCtr="0">
            <a:noAutofit/>
          </a:bodyPr>
          <a:lstStyle/>
          <a:p>
            <a:pPr lvl="0" rtl="0">
              <a:spcBef>
                <a:spcPts val="600"/>
              </a:spcBef>
              <a:buNone/>
            </a:pPr>
            <a:r>
              <a:rPr lang="en" b="1">
                <a:solidFill>
                  <a:srgbClr val="FF0000"/>
                </a:solidFill>
              </a:rPr>
              <a:t>Push Factor </a:t>
            </a:r>
            <a:r>
              <a:rPr lang="en" b="1"/>
              <a:t>- </a:t>
            </a:r>
            <a:r>
              <a:rPr lang="en" b="1">
                <a:solidFill>
                  <a:srgbClr val="222222"/>
                </a:solidFill>
              </a:rPr>
              <a:t>are those things that encourage a person to leave their home</a:t>
            </a:r>
            <a:r>
              <a:rPr lang="en" b="1"/>
              <a:t>.</a:t>
            </a:r>
          </a:p>
          <a:p>
            <a:pPr lvl="0" rtl="0">
              <a:spcBef>
                <a:spcPts val="600"/>
              </a:spcBef>
              <a:buNone/>
            </a:pPr>
            <a:r>
              <a:rPr lang="en" b="1">
                <a:solidFill>
                  <a:srgbClr val="FF0000"/>
                </a:solidFill>
              </a:rPr>
              <a:t>Pull Factor</a:t>
            </a:r>
            <a:r>
              <a:rPr lang="en" b="1"/>
              <a:t> - something that </a:t>
            </a:r>
            <a:r>
              <a:rPr lang="en" b="1">
                <a:hlinkClick r:id="rId7"/>
              </a:rPr>
              <a:t>attracts</a:t>
            </a:r>
            <a:r>
              <a:rPr lang="en" b="1"/>
              <a:t> </a:t>
            </a:r>
            <a:r>
              <a:rPr lang="en" b="1">
                <a:hlinkClick r:id="rId8"/>
              </a:rPr>
              <a:t>people</a:t>
            </a:r>
            <a:r>
              <a:rPr lang="en" b="1"/>
              <a:t> to go and </a:t>
            </a:r>
            <a:r>
              <a:rPr lang="en" b="1">
                <a:hlinkClick r:id="rId9"/>
              </a:rPr>
              <a:t>live</a:t>
            </a:r>
            <a:r>
              <a:rPr lang="en" b="1"/>
              <a:t> in a </a:t>
            </a:r>
            <a:r>
              <a:rPr lang="en" b="1">
                <a:hlinkClick r:id="rId10"/>
              </a:rPr>
              <a:t>particular</a:t>
            </a:r>
            <a:r>
              <a:rPr lang="en" b="1"/>
              <a:t> </a:t>
            </a:r>
            <a:r>
              <a:rPr lang="en" b="1">
                <a:hlinkClick r:id="rId11"/>
              </a:rPr>
              <a:t>place</a:t>
            </a:r>
            <a:r>
              <a:rPr lang="en" b="1"/>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457200" y="370900"/>
            <a:ext cx="3865500" cy="681000"/>
          </a:xfrm>
          <a:prstGeom prst="rect">
            <a:avLst/>
          </a:prstGeom>
        </p:spPr>
        <p:txBody>
          <a:bodyPr lIns="91425" tIns="91425" rIns="91425" bIns="91425" anchor="t" anchorCtr="0">
            <a:noAutofit/>
          </a:bodyPr>
          <a:lstStyle/>
          <a:p>
            <a:pPr lvl="0">
              <a:spcBef>
                <a:spcPts val="0"/>
              </a:spcBef>
              <a:buNone/>
            </a:pPr>
            <a:r>
              <a:rPr lang="en"/>
              <a:t>Prior Knowledge</a:t>
            </a:r>
          </a:p>
        </p:txBody>
      </p:sp>
      <p:sp>
        <p:nvSpPr>
          <p:cNvPr id="90" name="Shape 90"/>
          <p:cNvSpPr txBox="1">
            <a:spLocks noGrp="1"/>
          </p:cNvSpPr>
          <p:nvPr>
            <p:ph type="body" idx="1"/>
          </p:nvPr>
        </p:nvSpPr>
        <p:spPr>
          <a:xfrm>
            <a:off x="376675" y="1092125"/>
            <a:ext cx="6343200" cy="1347300"/>
          </a:xfrm>
          <a:prstGeom prst="rect">
            <a:avLst/>
          </a:prstGeom>
        </p:spPr>
        <p:txBody>
          <a:bodyPr lIns="91425" tIns="91425" rIns="91425" bIns="91425" anchor="t" anchorCtr="0">
            <a:noAutofit/>
          </a:bodyPr>
          <a:lstStyle/>
          <a:p>
            <a:pPr lvl="0" rtl="0">
              <a:spcBef>
                <a:spcPts val="0"/>
              </a:spcBef>
              <a:buNone/>
            </a:pPr>
            <a:r>
              <a:rPr lang="en" sz="2400" b="1">
                <a:solidFill>
                  <a:srgbClr val="000000"/>
                </a:solidFill>
                <a:latin typeface="Arial"/>
                <a:ea typeface="Arial"/>
                <a:cs typeface="Arial"/>
                <a:sym typeface="Arial"/>
              </a:rPr>
              <a:t>You already know 3 types of immigrants and the meaning of push/pull factors in immigration.</a:t>
            </a:r>
            <a:r>
              <a:rPr lang="en" sz="2400" b="1">
                <a:solidFill>
                  <a:srgbClr val="000000"/>
                </a:solidFill>
              </a:rPr>
              <a:t>  </a:t>
            </a:r>
          </a:p>
          <a:p>
            <a:pPr lvl="0" rtl="0">
              <a:spcBef>
                <a:spcPts val="0"/>
              </a:spcBef>
              <a:buNone/>
            </a:pPr>
            <a:endParaRPr sz="2400">
              <a:solidFill>
                <a:srgbClr val="000000"/>
              </a:solidFill>
            </a:endParaRPr>
          </a:p>
          <a:p>
            <a:pPr lvl="0" rtl="0">
              <a:spcBef>
                <a:spcPts val="0"/>
              </a:spcBef>
              <a:buNone/>
            </a:pPr>
            <a:endParaRPr sz="2400">
              <a:solidFill>
                <a:srgbClr val="000000"/>
              </a:solidFill>
            </a:endParaRPr>
          </a:p>
          <a:p>
            <a:pPr lvl="0" rtl="0">
              <a:spcBef>
                <a:spcPts val="0"/>
              </a:spcBef>
              <a:buNone/>
            </a:pPr>
            <a:endParaRPr sz="2400">
              <a:solidFill>
                <a:srgbClr val="000000"/>
              </a:solidFill>
            </a:endParaRPr>
          </a:p>
          <a:p>
            <a:pPr lvl="0">
              <a:spcBef>
                <a:spcPts val="0"/>
              </a:spcBef>
              <a:buNone/>
            </a:pPr>
            <a:endParaRPr sz="2400">
              <a:solidFill>
                <a:srgbClr val="000000"/>
              </a:solidFill>
            </a:endParaRPr>
          </a:p>
        </p:txBody>
      </p:sp>
      <p:pic>
        <p:nvPicPr>
          <p:cNvPr id="91" name="Shape 91"/>
          <p:cNvPicPr preferRelativeResize="0"/>
          <p:nvPr/>
        </p:nvPicPr>
        <p:blipFill>
          <a:blip r:embed="rId3">
            <a:alphaModFix/>
          </a:blip>
          <a:stretch>
            <a:fillRect/>
          </a:stretch>
        </p:blipFill>
        <p:spPr>
          <a:xfrm>
            <a:off x="6810048" y="370900"/>
            <a:ext cx="2225599" cy="1863375"/>
          </a:xfrm>
          <a:prstGeom prst="rect">
            <a:avLst/>
          </a:prstGeom>
          <a:noFill/>
          <a:ln>
            <a:noFill/>
          </a:ln>
        </p:spPr>
      </p:pic>
      <p:sp>
        <p:nvSpPr>
          <p:cNvPr id="92" name="Shape 92"/>
          <p:cNvSpPr txBox="1"/>
          <p:nvPr/>
        </p:nvSpPr>
        <p:spPr>
          <a:xfrm>
            <a:off x="457200" y="2439425"/>
            <a:ext cx="8299500" cy="2439600"/>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Clr>
                <a:srgbClr val="000000"/>
              </a:buClr>
              <a:buSzPct val="61111"/>
              <a:buFont typeface="Arial"/>
              <a:buNone/>
            </a:pPr>
            <a:r>
              <a:rPr lang="en" sz="1800" b="1">
                <a:latin typeface="Source Code Pro"/>
                <a:ea typeface="Source Code Pro"/>
                <a:cs typeface="Source Code Pro"/>
                <a:sym typeface="Source Code Pro"/>
              </a:rPr>
              <a:t>Use the explanations and examples discussed last week to help you answer this question.</a:t>
            </a:r>
          </a:p>
          <a:p>
            <a:pPr lvl="0" rtl="0">
              <a:spcBef>
                <a:spcPts val="600"/>
              </a:spcBef>
              <a:buClr>
                <a:schemeClr val="dk1"/>
              </a:buClr>
              <a:buSzPct val="45833"/>
              <a:buFont typeface="Arial"/>
              <a:buNone/>
            </a:pPr>
            <a:r>
              <a:rPr lang="en" sz="2400" b="1"/>
              <a:t>Why might the original immigrants have come to North America?</a:t>
            </a:r>
          </a:p>
          <a:p>
            <a:pPr lvl="0" rtl="0">
              <a:spcBef>
                <a:spcPts val="600"/>
              </a:spcBef>
              <a:buClr>
                <a:schemeClr val="dk1"/>
              </a:buClr>
              <a:buSzPct val="45833"/>
              <a:buFont typeface="Arial"/>
              <a:buNone/>
            </a:pPr>
            <a:r>
              <a:rPr lang="en" sz="2400"/>
              <a:t>“</a:t>
            </a:r>
            <a:r>
              <a:rPr lang="en" sz="2400" b="1">
                <a:solidFill>
                  <a:srgbClr val="FF0000"/>
                </a:solidFill>
              </a:rPr>
              <a:t>The original immigrants might have come to North America because</a:t>
            </a:r>
            <a:r>
              <a:rPr lang="en" sz="2400">
                <a:solidFill>
                  <a:schemeClr val="dk1"/>
                </a:solidFill>
              </a:rPr>
              <a:t> </a:t>
            </a:r>
            <a:r>
              <a:rPr lang="en" sz="2400"/>
              <a:t>____”</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
                                            <p:txEl>
                                              <p:pRg st="0" end="0"/>
                                            </p:txEl>
                                          </p:spTgt>
                                        </p:tgtEl>
                                        <p:attrNameLst>
                                          <p:attrName>style.visibility</p:attrName>
                                        </p:attrNameLst>
                                      </p:cBhvr>
                                      <p:to>
                                        <p:strVal val="visible"/>
                                      </p:to>
                                    </p:set>
                                    <p:animEffect transition="in" filter="fade">
                                      <p:cBhvr>
                                        <p:cTn id="12" dur="1000"/>
                                        <p:tgtEl>
                                          <p:spTgt spid="9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xEl>
                                              <p:pRg st="1" end="1"/>
                                            </p:txEl>
                                          </p:spTgt>
                                        </p:tgtEl>
                                        <p:attrNameLst>
                                          <p:attrName>style.visibility</p:attrName>
                                        </p:attrNameLst>
                                      </p:cBhvr>
                                      <p:to>
                                        <p:strVal val="visible"/>
                                      </p:to>
                                    </p:set>
                                    <p:animEffect transition="in" filter="fade">
                                      <p:cBhvr>
                                        <p:cTn id="17" dur="1000"/>
                                        <p:tgtEl>
                                          <p:spTgt spid="9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
                                            <p:txEl>
                                              <p:pRg st="2" end="2"/>
                                            </p:txEl>
                                          </p:spTgt>
                                        </p:tgtEl>
                                        <p:attrNameLst>
                                          <p:attrName>style.visibility</p:attrName>
                                        </p:attrNameLst>
                                      </p:cBhvr>
                                      <p:to>
                                        <p:strVal val="visible"/>
                                      </p:to>
                                    </p:set>
                                    <p:animEffect transition="in" filter="fade">
                                      <p:cBhvr>
                                        <p:cTn id="22" dur="1000"/>
                                        <p:tgtEl>
                                          <p:spTgt spid="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234000" y="369125"/>
            <a:ext cx="7068300" cy="436200"/>
          </a:xfrm>
          <a:prstGeom prst="rect">
            <a:avLst/>
          </a:prstGeom>
        </p:spPr>
        <p:txBody>
          <a:bodyPr lIns="91425" tIns="91425" rIns="91425" bIns="91425" anchor="t" anchorCtr="0">
            <a:noAutofit/>
          </a:bodyPr>
          <a:lstStyle/>
          <a:p>
            <a:pPr lvl="0" rtl="0">
              <a:spcBef>
                <a:spcPts val="0"/>
              </a:spcBef>
              <a:buNone/>
            </a:pPr>
            <a:r>
              <a:rPr lang="en" sz="2400"/>
              <a:t>Relevance</a:t>
            </a:r>
          </a:p>
        </p:txBody>
      </p:sp>
      <p:sp>
        <p:nvSpPr>
          <p:cNvPr id="98" name="Shape 98"/>
          <p:cNvSpPr txBox="1">
            <a:spLocks noGrp="1"/>
          </p:cNvSpPr>
          <p:nvPr>
            <p:ph type="body" idx="1"/>
          </p:nvPr>
        </p:nvSpPr>
        <p:spPr>
          <a:xfrm>
            <a:off x="234000" y="805325"/>
            <a:ext cx="8676000" cy="4168200"/>
          </a:xfrm>
          <a:prstGeom prst="rect">
            <a:avLst/>
          </a:prstGeom>
        </p:spPr>
        <p:txBody>
          <a:bodyPr lIns="91425" tIns="91425" rIns="91425" bIns="91425" anchor="t" anchorCtr="0">
            <a:noAutofit/>
          </a:bodyPr>
          <a:lstStyle/>
          <a:p>
            <a:pPr lvl="0" rtl="0">
              <a:spcBef>
                <a:spcPts val="0"/>
              </a:spcBef>
              <a:buNone/>
            </a:pPr>
            <a:r>
              <a:rPr lang="en" sz="1800" b="1">
                <a:solidFill>
                  <a:srgbClr val="000000"/>
                </a:solidFill>
                <a:latin typeface="Arial"/>
                <a:ea typeface="Arial"/>
                <a:cs typeface="Arial"/>
                <a:sym typeface="Arial"/>
              </a:rPr>
              <a:t>The people who originally immigrated t</a:t>
            </a:r>
            <a:r>
              <a:rPr lang="en" b="1">
                <a:solidFill>
                  <a:srgbClr val="000000"/>
                </a:solidFill>
                <a:latin typeface="Arial"/>
                <a:ea typeface="Arial"/>
                <a:cs typeface="Arial"/>
                <a:sym typeface="Arial"/>
              </a:rPr>
              <a:t>o North </a:t>
            </a:r>
            <a:r>
              <a:rPr lang="en" sz="1800" b="1">
                <a:solidFill>
                  <a:srgbClr val="000000"/>
                </a:solidFill>
                <a:latin typeface="Arial"/>
                <a:ea typeface="Arial"/>
                <a:cs typeface="Arial"/>
                <a:sym typeface="Arial"/>
              </a:rPr>
              <a:t>America ca</a:t>
            </a:r>
            <a:r>
              <a:rPr lang="en" b="1">
                <a:solidFill>
                  <a:srgbClr val="000000"/>
                </a:solidFill>
                <a:latin typeface="Arial"/>
                <a:ea typeface="Arial"/>
                <a:cs typeface="Arial"/>
                <a:sym typeface="Arial"/>
              </a:rPr>
              <a:t>me for many reasons.  Together they</a:t>
            </a:r>
            <a:r>
              <a:rPr lang="en" sz="1800" b="1">
                <a:solidFill>
                  <a:srgbClr val="000000"/>
                </a:solidFill>
                <a:latin typeface="Arial"/>
                <a:ea typeface="Arial"/>
                <a:cs typeface="Arial"/>
                <a:sym typeface="Arial"/>
              </a:rPr>
              <a:t> created the foundation upon wh</a:t>
            </a:r>
            <a:r>
              <a:rPr lang="en" b="1">
                <a:solidFill>
                  <a:srgbClr val="000000"/>
                </a:solidFill>
                <a:latin typeface="Arial"/>
                <a:ea typeface="Arial"/>
                <a:cs typeface="Arial"/>
                <a:sym typeface="Arial"/>
              </a:rPr>
              <a:t>ich </a:t>
            </a:r>
            <a:r>
              <a:rPr lang="en" sz="1800" b="1">
                <a:solidFill>
                  <a:srgbClr val="000000"/>
                </a:solidFill>
                <a:latin typeface="Arial"/>
                <a:ea typeface="Arial"/>
                <a:cs typeface="Arial"/>
                <a:sym typeface="Arial"/>
              </a:rPr>
              <a:t>the United States was </a:t>
            </a:r>
            <a:r>
              <a:rPr lang="en" b="1">
                <a:solidFill>
                  <a:srgbClr val="000000"/>
                </a:solidFill>
                <a:latin typeface="Arial"/>
                <a:ea typeface="Arial"/>
                <a:cs typeface="Arial"/>
                <a:sym typeface="Arial"/>
              </a:rPr>
              <a:t>born</a:t>
            </a:r>
            <a:r>
              <a:rPr lang="en" sz="1800" b="1">
                <a:solidFill>
                  <a:srgbClr val="000000"/>
                </a:solidFill>
                <a:latin typeface="Arial"/>
                <a:ea typeface="Arial"/>
                <a:cs typeface="Arial"/>
                <a:sym typeface="Arial"/>
              </a:rPr>
              <a:t>.  </a:t>
            </a:r>
          </a:p>
          <a:p>
            <a:pPr lvl="0" rtl="0">
              <a:spcBef>
                <a:spcPts val="0"/>
              </a:spcBef>
              <a:buNone/>
            </a:pPr>
            <a:r>
              <a:rPr lang="en" b="1">
                <a:solidFill>
                  <a:srgbClr val="000000"/>
                </a:solidFill>
                <a:latin typeface="Arial"/>
                <a:ea typeface="Arial"/>
                <a:cs typeface="Arial"/>
                <a:sym typeface="Arial"/>
              </a:rPr>
              <a:t>So, w</a:t>
            </a:r>
            <a:r>
              <a:rPr lang="en" sz="1800" b="1">
                <a:solidFill>
                  <a:srgbClr val="000000"/>
                </a:solidFill>
                <a:latin typeface="Arial"/>
                <a:ea typeface="Arial"/>
                <a:cs typeface="Arial"/>
                <a:sym typeface="Arial"/>
              </a:rPr>
              <a:t>hy is it important for us to understand the </a:t>
            </a:r>
            <a:r>
              <a:rPr lang="en" b="1">
                <a:solidFill>
                  <a:srgbClr val="000000"/>
                </a:solidFill>
                <a:latin typeface="Arial"/>
                <a:ea typeface="Arial"/>
                <a:cs typeface="Arial"/>
                <a:sym typeface="Arial"/>
              </a:rPr>
              <a:t>push/pull factors that led</a:t>
            </a:r>
            <a:r>
              <a:rPr lang="en" sz="1800" b="1">
                <a:solidFill>
                  <a:srgbClr val="000000"/>
                </a:solidFill>
                <a:latin typeface="Arial"/>
                <a:ea typeface="Arial"/>
                <a:cs typeface="Arial"/>
                <a:sym typeface="Arial"/>
              </a:rPr>
              <a:t> countries </a:t>
            </a:r>
            <a:r>
              <a:rPr lang="en" b="1">
                <a:solidFill>
                  <a:srgbClr val="000000"/>
                </a:solidFill>
                <a:latin typeface="Arial"/>
                <a:ea typeface="Arial"/>
                <a:cs typeface="Arial"/>
                <a:sym typeface="Arial"/>
              </a:rPr>
              <a:t>and people to</a:t>
            </a:r>
            <a:r>
              <a:rPr lang="en" sz="1800" b="1">
                <a:solidFill>
                  <a:srgbClr val="000000"/>
                </a:solidFill>
                <a:latin typeface="Arial"/>
                <a:ea typeface="Arial"/>
                <a:cs typeface="Arial"/>
                <a:sym typeface="Arial"/>
              </a:rPr>
              <a:t> immigra</a:t>
            </a:r>
            <a:r>
              <a:rPr lang="en" b="1">
                <a:solidFill>
                  <a:srgbClr val="000000"/>
                </a:solidFill>
                <a:latin typeface="Arial"/>
                <a:ea typeface="Arial"/>
                <a:cs typeface="Arial"/>
                <a:sym typeface="Arial"/>
              </a:rPr>
              <a:t>te </a:t>
            </a:r>
            <a:r>
              <a:rPr lang="en" sz="1800" b="1">
                <a:solidFill>
                  <a:srgbClr val="000000"/>
                </a:solidFill>
                <a:latin typeface="Arial"/>
                <a:ea typeface="Arial"/>
                <a:cs typeface="Arial"/>
                <a:sym typeface="Arial"/>
              </a:rPr>
              <a:t>to North America?</a:t>
            </a:r>
          </a:p>
          <a:p>
            <a:pPr lvl="0" rtl="0">
              <a:spcBef>
                <a:spcPts val="0"/>
              </a:spcBef>
              <a:buNone/>
            </a:pPr>
            <a:r>
              <a:rPr lang="en" sz="1800" b="1">
                <a:solidFill>
                  <a:srgbClr val="000000"/>
                </a:solidFill>
                <a:latin typeface="Arial"/>
                <a:ea typeface="Arial"/>
                <a:cs typeface="Arial"/>
                <a:sym typeface="Arial"/>
              </a:rPr>
              <a:t>Partner</a:t>
            </a:r>
            <a:r>
              <a:rPr lang="en" sz="1800" b="1">
                <a:latin typeface="Arial"/>
                <a:ea typeface="Arial"/>
                <a:cs typeface="Arial"/>
                <a:sym typeface="Arial"/>
              </a:rPr>
              <a:t> </a:t>
            </a:r>
            <a:r>
              <a:rPr lang="en" sz="1800" b="1">
                <a:solidFill>
                  <a:srgbClr val="0000FF"/>
                </a:solidFill>
                <a:latin typeface="Arial"/>
                <a:ea typeface="Arial"/>
                <a:cs typeface="Arial"/>
                <a:sym typeface="Arial"/>
              </a:rPr>
              <a:t>A</a:t>
            </a:r>
            <a:r>
              <a:rPr lang="en" sz="1800" b="1">
                <a:latin typeface="Arial"/>
                <a:ea typeface="Arial"/>
                <a:cs typeface="Arial"/>
                <a:sym typeface="Arial"/>
              </a:rPr>
              <a:t> </a:t>
            </a:r>
            <a:r>
              <a:rPr lang="en" sz="1800" b="1">
                <a:solidFill>
                  <a:srgbClr val="000000"/>
                </a:solidFill>
                <a:latin typeface="Arial"/>
                <a:ea typeface="Arial"/>
                <a:cs typeface="Arial"/>
                <a:sym typeface="Arial"/>
              </a:rPr>
              <a:t>tell Partner</a:t>
            </a:r>
            <a:r>
              <a:rPr lang="en" sz="1800" b="1">
                <a:latin typeface="Arial"/>
                <a:ea typeface="Arial"/>
                <a:cs typeface="Arial"/>
                <a:sym typeface="Arial"/>
              </a:rPr>
              <a:t> </a:t>
            </a:r>
            <a:r>
              <a:rPr lang="en" sz="1800" b="1">
                <a:solidFill>
                  <a:srgbClr val="38761D"/>
                </a:solidFill>
                <a:latin typeface="Arial"/>
                <a:ea typeface="Arial"/>
                <a:cs typeface="Arial"/>
                <a:sym typeface="Arial"/>
              </a:rPr>
              <a:t>B</a:t>
            </a:r>
            <a:r>
              <a:rPr lang="en" sz="1800" b="1">
                <a:latin typeface="Arial"/>
                <a:ea typeface="Arial"/>
                <a:cs typeface="Arial"/>
                <a:sym typeface="Arial"/>
              </a:rPr>
              <a:t> </a:t>
            </a:r>
            <a:r>
              <a:rPr lang="en" sz="1800" b="1">
                <a:solidFill>
                  <a:srgbClr val="000000"/>
                </a:solidFill>
                <a:latin typeface="Arial"/>
                <a:ea typeface="Arial"/>
                <a:cs typeface="Arial"/>
                <a:sym typeface="Arial"/>
              </a:rPr>
              <a:t>“</a:t>
            </a:r>
            <a:r>
              <a:rPr lang="en" sz="1800" b="1">
                <a:solidFill>
                  <a:srgbClr val="FF0000"/>
                </a:solidFill>
                <a:latin typeface="Arial"/>
                <a:ea typeface="Arial"/>
                <a:cs typeface="Arial"/>
                <a:sym typeface="Arial"/>
              </a:rPr>
              <a:t>It’s important to understand the </a:t>
            </a:r>
            <a:r>
              <a:rPr lang="en" b="1">
                <a:solidFill>
                  <a:srgbClr val="FF0000"/>
                </a:solidFill>
                <a:latin typeface="Arial"/>
                <a:ea typeface="Arial"/>
                <a:cs typeface="Arial"/>
                <a:sym typeface="Arial"/>
              </a:rPr>
              <a:t>push/pull factors that led</a:t>
            </a:r>
            <a:r>
              <a:rPr lang="en" sz="1800" b="1">
                <a:solidFill>
                  <a:srgbClr val="FF0000"/>
                </a:solidFill>
                <a:latin typeface="Arial"/>
                <a:ea typeface="Arial"/>
                <a:cs typeface="Arial"/>
                <a:sym typeface="Arial"/>
              </a:rPr>
              <a:t> countries </a:t>
            </a:r>
            <a:r>
              <a:rPr lang="en" b="1">
                <a:solidFill>
                  <a:srgbClr val="FF0000"/>
                </a:solidFill>
                <a:latin typeface="Arial"/>
                <a:ea typeface="Arial"/>
                <a:cs typeface="Arial"/>
                <a:sym typeface="Arial"/>
              </a:rPr>
              <a:t>and people to</a:t>
            </a:r>
            <a:r>
              <a:rPr lang="en" sz="1800" b="1">
                <a:solidFill>
                  <a:srgbClr val="FF0000"/>
                </a:solidFill>
                <a:latin typeface="Arial"/>
                <a:ea typeface="Arial"/>
                <a:cs typeface="Arial"/>
                <a:sym typeface="Arial"/>
              </a:rPr>
              <a:t> immigrat</a:t>
            </a:r>
            <a:r>
              <a:rPr lang="en" b="1">
                <a:solidFill>
                  <a:srgbClr val="FF0000"/>
                </a:solidFill>
                <a:latin typeface="Arial"/>
                <a:ea typeface="Arial"/>
                <a:cs typeface="Arial"/>
                <a:sym typeface="Arial"/>
              </a:rPr>
              <a:t>e to North America</a:t>
            </a:r>
            <a:r>
              <a:rPr lang="en" sz="1800" b="1">
                <a:solidFill>
                  <a:srgbClr val="FF0000"/>
                </a:solidFill>
                <a:latin typeface="Arial"/>
                <a:ea typeface="Arial"/>
                <a:cs typeface="Arial"/>
                <a:sym typeface="Arial"/>
              </a:rPr>
              <a:t> because </a:t>
            </a:r>
            <a:r>
              <a:rPr lang="en" sz="1800" b="1">
                <a:solidFill>
                  <a:srgbClr val="000000"/>
                </a:solidFill>
                <a:latin typeface="Arial"/>
                <a:ea typeface="Arial"/>
                <a:cs typeface="Arial"/>
                <a:sym typeface="Arial"/>
              </a:rPr>
              <a:t>________</a:t>
            </a:r>
            <a:r>
              <a:rPr lang="en" sz="1800" b="1">
                <a:solidFill>
                  <a:srgbClr val="FF0000"/>
                </a:solidFill>
                <a:latin typeface="Arial"/>
                <a:ea typeface="Arial"/>
                <a:cs typeface="Arial"/>
                <a:sym typeface="Arial"/>
              </a:rPr>
              <a:t>”.</a:t>
            </a:r>
          </a:p>
          <a:p>
            <a:pPr lvl="0" rtl="0">
              <a:spcBef>
                <a:spcPts val="0"/>
              </a:spcBef>
              <a:buClr>
                <a:schemeClr val="dk1"/>
              </a:buClr>
              <a:buSzPct val="61111"/>
              <a:buFont typeface="Arial"/>
              <a:buNone/>
            </a:pPr>
            <a:r>
              <a:rPr lang="en" sz="1800" b="1">
                <a:solidFill>
                  <a:srgbClr val="000000"/>
                </a:solidFill>
                <a:latin typeface="Arial"/>
                <a:ea typeface="Arial"/>
                <a:cs typeface="Arial"/>
                <a:sym typeface="Arial"/>
              </a:rPr>
              <a:t>Partner</a:t>
            </a:r>
            <a:r>
              <a:rPr lang="en" sz="1800" b="1">
                <a:latin typeface="Arial"/>
                <a:ea typeface="Arial"/>
                <a:cs typeface="Arial"/>
                <a:sym typeface="Arial"/>
              </a:rPr>
              <a:t> </a:t>
            </a:r>
            <a:r>
              <a:rPr lang="en" sz="1800" b="1">
                <a:solidFill>
                  <a:srgbClr val="38761D"/>
                </a:solidFill>
                <a:latin typeface="Arial"/>
                <a:ea typeface="Arial"/>
                <a:cs typeface="Arial"/>
                <a:sym typeface="Arial"/>
              </a:rPr>
              <a:t>B</a:t>
            </a:r>
            <a:r>
              <a:rPr lang="en" sz="1800" b="1">
                <a:latin typeface="Arial"/>
                <a:ea typeface="Arial"/>
                <a:cs typeface="Arial"/>
                <a:sym typeface="Arial"/>
              </a:rPr>
              <a:t> </a:t>
            </a:r>
            <a:r>
              <a:rPr lang="en" sz="1800" b="1">
                <a:solidFill>
                  <a:srgbClr val="000000"/>
                </a:solidFill>
                <a:latin typeface="Arial"/>
                <a:ea typeface="Arial"/>
                <a:cs typeface="Arial"/>
                <a:sym typeface="Arial"/>
              </a:rPr>
              <a:t>tell Partner</a:t>
            </a:r>
            <a:r>
              <a:rPr lang="en" sz="1800" b="1">
                <a:latin typeface="Arial"/>
                <a:ea typeface="Arial"/>
                <a:cs typeface="Arial"/>
                <a:sym typeface="Arial"/>
              </a:rPr>
              <a:t> </a:t>
            </a:r>
            <a:r>
              <a:rPr lang="en" sz="1800" b="1">
                <a:solidFill>
                  <a:srgbClr val="0000FF"/>
                </a:solidFill>
                <a:latin typeface="Arial"/>
                <a:ea typeface="Arial"/>
                <a:cs typeface="Arial"/>
                <a:sym typeface="Arial"/>
              </a:rPr>
              <a:t>A</a:t>
            </a:r>
            <a:r>
              <a:rPr lang="en" sz="1800" b="1">
                <a:solidFill>
                  <a:srgbClr val="FF0000"/>
                </a:solidFill>
                <a:latin typeface="Arial"/>
                <a:ea typeface="Arial"/>
                <a:cs typeface="Arial"/>
                <a:sym typeface="Arial"/>
              </a:rPr>
              <a:t> “I </a:t>
            </a:r>
            <a:r>
              <a:rPr lang="en" sz="1800" b="1">
                <a:latin typeface="Arial"/>
                <a:ea typeface="Arial"/>
                <a:cs typeface="Arial"/>
                <a:sym typeface="Arial"/>
              </a:rPr>
              <a:t>(</a:t>
            </a:r>
            <a:r>
              <a:rPr lang="en" sz="1800" b="1">
                <a:solidFill>
                  <a:srgbClr val="4A86E8"/>
                </a:solidFill>
                <a:latin typeface="Arial"/>
                <a:ea typeface="Arial"/>
                <a:cs typeface="Arial"/>
                <a:sym typeface="Arial"/>
              </a:rPr>
              <a:t>agree</a:t>
            </a:r>
            <a:r>
              <a:rPr lang="en" sz="1800" b="1">
                <a:solidFill>
                  <a:srgbClr val="FF0000"/>
                </a:solidFill>
                <a:latin typeface="Arial"/>
                <a:ea typeface="Arial"/>
                <a:cs typeface="Arial"/>
                <a:sym typeface="Arial"/>
              </a:rPr>
              <a:t> or </a:t>
            </a:r>
            <a:r>
              <a:rPr lang="en" sz="1800" b="1">
                <a:solidFill>
                  <a:srgbClr val="00FFFF"/>
                </a:solidFill>
                <a:latin typeface="Arial"/>
                <a:ea typeface="Arial"/>
                <a:cs typeface="Arial"/>
                <a:sym typeface="Arial"/>
              </a:rPr>
              <a:t>disagree</a:t>
            </a:r>
            <a:r>
              <a:rPr lang="en" sz="1800" b="1">
                <a:latin typeface="Arial"/>
                <a:ea typeface="Arial"/>
                <a:cs typeface="Arial"/>
                <a:sym typeface="Arial"/>
              </a:rPr>
              <a:t>)</a:t>
            </a:r>
            <a:r>
              <a:rPr lang="en" sz="1800" b="1">
                <a:solidFill>
                  <a:srgbClr val="FF0000"/>
                </a:solidFill>
                <a:latin typeface="Arial"/>
                <a:ea typeface="Arial"/>
                <a:cs typeface="Arial"/>
                <a:sym typeface="Arial"/>
              </a:rPr>
              <a:t> it’s important to understand the </a:t>
            </a:r>
            <a:r>
              <a:rPr lang="en" b="1">
                <a:solidFill>
                  <a:srgbClr val="FF0000"/>
                </a:solidFill>
                <a:latin typeface="Arial"/>
                <a:ea typeface="Arial"/>
                <a:cs typeface="Arial"/>
                <a:sym typeface="Arial"/>
              </a:rPr>
              <a:t>push/pull factors</a:t>
            </a:r>
            <a:r>
              <a:rPr lang="en" sz="1800" b="1">
                <a:solidFill>
                  <a:srgbClr val="FF0000"/>
                </a:solidFill>
                <a:latin typeface="Arial"/>
                <a:ea typeface="Arial"/>
                <a:cs typeface="Arial"/>
                <a:sym typeface="Arial"/>
              </a:rPr>
              <a:t> because </a:t>
            </a:r>
            <a:r>
              <a:rPr lang="en" sz="1800" b="1">
                <a:solidFill>
                  <a:srgbClr val="000000"/>
                </a:solidFill>
                <a:latin typeface="Arial"/>
                <a:ea typeface="Arial"/>
                <a:cs typeface="Arial"/>
                <a:sym typeface="Arial"/>
              </a:rPr>
              <a:t>_______</a:t>
            </a:r>
            <a:r>
              <a:rPr lang="en" sz="1800" b="1">
                <a:solidFill>
                  <a:srgbClr val="FF0000"/>
                </a:solidFill>
                <a:latin typeface="Arial"/>
                <a:ea typeface="Arial"/>
                <a:cs typeface="Arial"/>
                <a:sym typeface="Arial"/>
              </a:rPr>
              <a:t>”.</a:t>
            </a:r>
          </a:p>
        </p:txBody>
      </p:sp>
      <p:sp>
        <p:nvSpPr>
          <p:cNvPr id="99" name="Shape 99"/>
          <p:cNvSpPr txBox="1"/>
          <p:nvPr/>
        </p:nvSpPr>
        <p:spPr>
          <a:xfrm>
            <a:off x="7795475" y="445325"/>
            <a:ext cx="1264800" cy="3399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Relevance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xEl>
                                              <p:pRg st="0" end="0"/>
                                            </p:txEl>
                                          </p:spTgt>
                                        </p:tgtEl>
                                        <p:attrNameLst>
                                          <p:attrName>style.visibility</p:attrName>
                                        </p:attrNameLst>
                                      </p:cBhvr>
                                      <p:to>
                                        <p:strVal val="visible"/>
                                      </p:to>
                                    </p:set>
                                    <p:animEffect transition="in" filter="fade">
                                      <p:cBhvr>
                                        <p:cTn id="7" dur="1000"/>
                                        <p:tgtEl>
                                          <p:spTgt spid="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xEl>
                                              <p:pRg st="1" end="1"/>
                                            </p:txEl>
                                          </p:spTgt>
                                        </p:tgtEl>
                                        <p:attrNameLst>
                                          <p:attrName>style.visibility</p:attrName>
                                        </p:attrNameLst>
                                      </p:cBhvr>
                                      <p:to>
                                        <p:strVal val="visible"/>
                                      </p:to>
                                    </p:set>
                                    <p:animEffect transition="in" filter="fade">
                                      <p:cBhvr>
                                        <p:cTn id="12" dur="1000"/>
                                        <p:tgtEl>
                                          <p:spTgt spid="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
                                            <p:txEl>
                                              <p:pRg st="2" end="2"/>
                                            </p:txEl>
                                          </p:spTgt>
                                        </p:tgtEl>
                                        <p:attrNameLst>
                                          <p:attrName>style.visibility</p:attrName>
                                        </p:attrNameLst>
                                      </p:cBhvr>
                                      <p:to>
                                        <p:strVal val="visible"/>
                                      </p:to>
                                    </p:set>
                                    <p:animEffect transition="in" filter="fade">
                                      <p:cBhvr>
                                        <p:cTn id="17" dur="1000"/>
                                        <p:tgtEl>
                                          <p:spTgt spid="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8">
                                            <p:txEl>
                                              <p:pRg st="3" end="3"/>
                                            </p:txEl>
                                          </p:spTgt>
                                        </p:tgtEl>
                                        <p:attrNameLst>
                                          <p:attrName>style.visibility</p:attrName>
                                        </p:attrNameLst>
                                      </p:cBhvr>
                                      <p:to>
                                        <p:strVal val="visible"/>
                                      </p:to>
                                    </p:set>
                                    <p:animEffect transition="in" filter="fade">
                                      <p:cBhvr>
                                        <p:cTn id="22" dur="1000"/>
                                        <p:tgtEl>
                                          <p:spTgt spid="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234000" y="445325"/>
            <a:ext cx="1264800" cy="436200"/>
          </a:xfrm>
          <a:prstGeom prst="rect">
            <a:avLst/>
          </a:prstGeom>
        </p:spPr>
        <p:txBody>
          <a:bodyPr lIns="91425" tIns="91425" rIns="91425" bIns="91425" anchor="t" anchorCtr="0">
            <a:noAutofit/>
          </a:bodyPr>
          <a:lstStyle/>
          <a:p>
            <a:pPr lvl="0" rtl="0">
              <a:spcBef>
                <a:spcPts val="0"/>
              </a:spcBef>
              <a:buNone/>
            </a:pPr>
            <a:r>
              <a:rPr lang="en" sz="2400"/>
              <a:t>Relevance</a:t>
            </a:r>
          </a:p>
        </p:txBody>
      </p:sp>
      <p:sp>
        <p:nvSpPr>
          <p:cNvPr id="105" name="Shape 105"/>
          <p:cNvSpPr txBox="1">
            <a:spLocks noGrp="1"/>
          </p:cNvSpPr>
          <p:nvPr>
            <p:ph type="body" idx="1"/>
          </p:nvPr>
        </p:nvSpPr>
        <p:spPr>
          <a:xfrm>
            <a:off x="247425" y="981462"/>
            <a:ext cx="8676000" cy="2013900"/>
          </a:xfrm>
          <a:prstGeom prst="rect">
            <a:avLst/>
          </a:prstGeom>
        </p:spPr>
        <p:txBody>
          <a:bodyPr lIns="91425" tIns="91425" rIns="91425" bIns="91425" anchor="t" anchorCtr="0">
            <a:noAutofit/>
          </a:bodyPr>
          <a:lstStyle/>
          <a:p>
            <a:pPr lvl="0" rtl="0">
              <a:spcBef>
                <a:spcPts val="0"/>
              </a:spcBef>
              <a:buNone/>
            </a:pPr>
            <a:r>
              <a:rPr lang="en" sz="1800" b="1">
                <a:solidFill>
                  <a:srgbClr val="000000"/>
                </a:solidFill>
                <a:latin typeface="Arial"/>
                <a:ea typeface="Arial"/>
                <a:cs typeface="Arial"/>
                <a:sym typeface="Arial"/>
              </a:rPr>
              <a:t>The people who originally immigrated t</a:t>
            </a:r>
            <a:r>
              <a:rPr lang="en" b="1">
                <a:solidFill>
                  <a:srgbClr val="000000"/>
                </a:solidFill>
                <a:latin typeface="Arial"/>
                <a:ea typeface="Arial"/>
                <a:cs typeface="Arial"/>
                <a:sym typeface="Arial"/>
              </a:rPr>
              <a:t>o North </a:t>
            </a:r>
            <a:r>
              <a:rPr lang="en" sz="1800" b="1">
                <a:solidFill>
                  <a:srgbClr val="000000"/>
                </a:solidFill>
                <a:latin typeface="Arial"/>
                <a:ea typeface="Arial"/>
                <a:cs typeface="Arial"/>
                <a:sym typeface="Arial"/>
              </a:rPr>
              <a:t>America ca</a:t>
            </a:r>
            <a:r>
              <a:rPr lang="en" b="1">
                <a:solidFill>
                  <a:srgbClr val="000000"/>
                </a:solidFill>
                <a:latin typeface="Arial"/>
                <a:ea typeface="Arial"/>
                <a:cs typeface="Arial"/>
                <a:sym typeface="Arial"/>
              </a:rPr>
              <a:t>me for many reasons.  Together they</a:t>
            </a:r>
            <a:r>
              <a:rPr lang="en" sz="1800" b="1">
                <a:solidFill>
                  <a:srgbClr val="000000"/>
                </a:solidFill>
                <a:latin typeface="Arial"/>
                <a:ea typeface="Arial"/>
                <a:cs typeface="Arial"/>
                <a:sym typeface="Arial"/>
              </a:rPr>
              <a:t> created the foundation upon wh</a:t>
            </a:r>
            <a:r>
              <a:rPr lang="en" b="1">
                <a:solidFill>
                  <a:srgbClr val="000000"/>
                </a:solidFill>
                <a:latin typeface="Arial"/>
                <a:ea typeface="Arial"/>
                <a:cs typeface="Arial"/>
                <a:sym typeface="Arial"/>
              </a:rPr>
              <a:t>ich </a:t>
            </a:r>
            <a:r>
              <a:rPr lang="en" sz="1800" b="1">
                <a:solidFill>
                  <a:srgbClr val="000000"/>
                </a:solidFill>
                <a:latin typeface="Arial"/>
                <a:ea typeface="Arial"/>
                <a:cs typeface="Arial"/>
                <a:sym typeface="Arial"/>
              </a:rPr>
              <a:t>the United States was </a:t>
            </a:r>
            <a:r>
              <a:rPr lang="en" b="1">
                <a:solidFill>
                  <a:srgbClr val="000000"/>
                </a:solidFill>
                <a:latin typeface="Arial"/>
                <a:ea typeface="Arial"/>
                <a:cs typeface="Arial"/>
                <a:sym typeface="Arial"/>
              </a:rPr>
              <a:t>born</a:t>
            </a:r>
            <a:r>
              <a:rPr lang="en" sz="1800" b="1">
                <a:solidFill>
                  <a:srgbClr val="000000"/>
                </a:solidFill>
                <a:latin typeface="Arial"/>
                <a:ea typeface="Arial"/>
                <a:cs typeface="Arial"/>
                <a:sym typeface="Arial"/>
              </a:rPr>
              <a:t>.  </a:t>
            </a:r>
          </a:p>
          <a:p>
            <a:pPr lvl="0" rtl="0">
              <a:spcBef>
                <a:spcPts val="0"/>
              </a:spcBef>
              <a:buNone/>
            </a:pPr>
            <a:r>
              <a:rPr lang="en" b="1">
                <a:solidFill>
                  <a:srgbClr val="000000"/>
                </a:solidFill>
                <a:latin typeface="Arial"/>
                <a:ea typeface="Arial"/>
                <a:cs typeface="Arial"/>
                <a:sym typeface="Arial"/>
              </a:rPr>
              <a:t>So, w</a:t>
            </a:r>
            <a:r>
              <a:rPr lang="en" sz="1800" b="1">
                <a:solidFill>
                  <a:srgbClr val="000000"/>
                </a:solidFill>
                <a:latin typeface="Arial"/>
                <a:ea typeface="Arial"/>
                <a:cs typeface="Arial"/>
                <a:sym typeface="Arial"/>
              </a:rPr>
              <a:t>hy is it important for us to understand the </a:t>
            </a:r>
            <a:r>
              <a:rPr lang="en" b="1">
                <a:solidFill>
                  <a:srgbClr val="000000"/>
                </a:solidFill>
                <a:latin typeface="Arial"/>
                <a:ea typeface="Arial"/>
                <a:cs typeface="Arial"/>
                <a:sym typeface="Arial"/>
              </a:rPr>
              <a:t>push/pull factors that led</a:t>
            </a:r>
            <a:r>
              <a:rPr lang="en" sz="1800" b="1">
                <a:solidFill>
                  <a:srgbClr val="000000"/>
                </a:solidFill>
                <a:latin typeface="Arial"/>
                <a:ea typeface="Arial"/>
                <a:cs typeface="Arial"/>
                <a:sym typeface="Arial"/>
              </a:rPr>
              <a:t> countries </a:t>
            </a:r>
            <a:r>
              <a:rPr lang="en" b="1">
                <a:solidFill>
                  <a:srgbClr val="000000"/>
                </a:solidFill>
                <a:latin typeface="Arial"/>
                <a:ea typeface="Arial"/>
                <a:cs typeface="Arial"/>
                <a:sym typeface="Arial"/>
              </a:rPr>
              <a:t>and people to</a:t>
            </a:r>
            <a:r>
              <a:rPr lang="en" sz="1800" b="1">
                <a:solidFill>
                  <a:srgbClr val="000000"/>
                </a:solidFill>
                <a:latin typeface="Arial"/>
                <a:ea typeface="Arial"/>
                <a:cs typeface="Arial"/>
                <a:sym typeface="Arial"/>
              </a:rPr>
              <a:t> immigra</a:t>
            </a:r>
            <a:r>
              <a:rPr lang="en" b="1">
                <a:solidFill>
                  <a:srgbClr val="000000"/>
                </a:solidFill>
                <a:latin typeface="Arial"/>
                <a:ea typeface="Arial"/>
                <a:cs typeface="Arial"/>
                <a:sym typeface="Arial"/>
              </a:rPr>
              <a:t>te </a:t>
            </a:r>
            <a:r>
              <a:rPr lang="en" sz="1800" b="1">
                <a:solidFill>
                  <a:srgbClr val="000000"/>
                </a:solidFill>
                <a:latin typeface="Arial"/>
                <a:ea typeface="Arial"/>
                <a:cs typeface="Arial"/>
                <a:sym typeface="Arial"/>
              </a:rPr>
              <a:t>to North America?</a:t>
            </a:r>
          </a:p>
          <a:p>
            <a:pPr lvl="0" rtl="0">
              <a:spcBef>
                <a:spcPts val="0"/>
              </a:spcBef>
              <a:buClr>
                <a:schemeClr val="dk1"/>
              </a:buClr>
              <a:buSzPct val="61111"/>
              <a:buFont typeface="Arial"/>
              <a:buNone/>
            </a:pPr>
            <a:endParaRPr b="1">
              <a:solidFill>
                <a:srgbClr val="000000"/>
              </a:solidFill>
              <a:latin typeface="Arial"/>
              <a:ea typeface="Arial"/>
              <a:cs typeface="Arial"/>
              <a:sym typeface="Arial"/>
            </a:endParaRPr>
          </a:p>
        </p:txBody>
      </p:sp>
      <p:sp>
        <p:nvSpPr>
          <p:cNvPr id="106" name="Shape 106"/>
          <p:cNvSpPr txBox="1"/>
          <p:nvPr/>
        </p:nvSpPr>
        <p:spPr>
          <a:xfrm>
            <a:off x="7795475" y="369125"/>
            <a:ext cx="1264800" cy="3399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Relevance</a:t>
            </a:r>
          </a:p>
        </p:txBody>
      </p:sp>
      <p:sp>
        <p:nvSpPr>
          <p:cNvPr id="107" name="Shape 107"/>
          <p:cNvSpPr txBox="1"/>
          <p:nvPr/>
        </p:nvSpPr>
        <p:spPr>
          <a:xfrm>
            <a:off x="299175" y="3095300"/>
            <a:ext cx="8572500" cy="1611000"/>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Clr>
                <a:schemeClr val="dk1"/>
              </a:buClr>
              <a:buSzPct val="45833"/>
              <a:buFont typeface="Arial"/>
              <a:buNone/>
            </a:pPr>
            <a:r>
              <a:rPr lang="en" sz="2400" b="1">
                <a:solidFill>
                  <a:srgbClr val="274E13"/>
                </a:solidFill>
              </a:rPr>
              <a:t>It’s important because their push/pull factors affected their decisions, their interactions with each other and ultimately the type of country the United States would become.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1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fade">
                                      <p:cBhvr>
                                        <p:cTn id="12" dur="1000"/>
                                        <p:tgtEl>
                                          <p:spTgt spid="1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
                                            <p:txEl>
                                              <p:pRg st="2" end="2"/>
                                            </p:txEl>
                                          </p:spTgt>
                                        </p:tgtEl>
                                        <p:attrNameLst>
                                          <p:attrName>style.visibility</p:attrName>
                                        </p:attrNameLst>
                                      </p:cBhvr>
                                      <p:to>
                                        <p:strVal val="visible"/>
                                      </p:to>
                                    </p:set>
                                    <p:animEffect transition="in" filter="fade">
                                      <p:cBhvr>
                                        <p:cTn id="17" dur="1000"/>
                                        <p:tgtEl>
                                          <p:spTgt spid="1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52400" y="358375"/>
            <a:ext cx="7082100" cy="857400"/>
          </a:xfrm>
          <a:prstGeom prst="rect">
            <a:avLst/>
          </a:prstGeom>
        </p:spPr>
        <p:txBody>
          <a:bodyPr lIns="91425" tIns="91425" rIns="91425" bIns="91425" anchor="t" anchorCtr="0">
            <a:noAutofit/>
          </a:bodyPr>
          <a:lstStyle/>
          <a:p>
            <a:pPr lvl="0" rtl="0">
              <a:spcBef>
                <a:spcPts val="0"/>
              </a:spcBef>
              <a:buNone/>
            </a:pPr>
            <a:r>
              <a:rPr lang="en"/>
              <a:t>Earliest Immigration to America</a:t>
            </a:r>
          </a:p>
        </p:txBody>
      </p:sp>
      <p:sp>
        <p:nvSpPr>
          <p:cNvPr id="113" name="Shape 113"/>
          <p:cNvSpPr txBox="1">
            <a:spLocks noGrp="1"/>
          </p:cNvSpPr>
          <p:nvPr>
            <p:ph type="body" idx="1"/>
          </p:nvPr>
        </p:nvSpPr>
        <p:spPr>
          <a:xfrm>
            <a:off x="42575" y="1011300"/>
            <a:ext cx="8806200" cy="2310900"/>
          </a:xfrm>
          <a:prstGeom prst="rect">
            <a:avLst/>
          </a:prstGeom>
        </p:spPr>
        <p:txBody>
          <a:bodyPr lIns="91425" tIns="91425" rIns="91425" bIns="91425" anchor="t" anchorCtr="0">
            <a:noAutofit/>
          </a:bodyPr>
          <a:lstStyle/>
          <a:p>
            <a:pPr marL="457200" lvl="0" indent="-342900" rtl="0">
              <a:lnSpc>
                <a:spcPct val="115000"/>
              </a:lnSpc>
              <a:spcBef>
                <a:spcPts val="0"/>
              </a:spcBef>
              <a:buSzPct val="100000"/>
            </a:pPr>
            <a:r>
              <a:rPr lang="en" sz="1800" b="1">
                <a:solidFill>
                  <a:srgbClr val="000000"/>
                </a:solidFill>
              </a:rPr>
              <a:t>The United States experienced major</a:t>
            </a:r>
            <a:r>
              <a:rPr lang="en" sz="1800" b="1"/>
              <a:t> </a:t>
            </a:r>
            <a:r>
              <a:rPr lang="en" sz="1800" b="1">
                <a:solidFill>
                  <a:srgbClr val="FF0000"/>
                </a:solidFill>
              </a:rPr>
              <a:t>waves of immigration</a:t>
            </a:r>
            <a:r>
              <a:rPr lang="en" sz="1800" b="1"/>
              <a:t> </a:t>
            </a:r>
            <a:r>
              <a:rPr lang="en" sz="1800" b="1">
                <a:solidFill>
                  <a:srgbClr val="000000"/>
                </a:solidFill>
              </a:rPr>
              <a:t>during the colonial era.  </a:t>
            </a:r>
          </a:p>
          <a:p>
            <a:pPr marL="457200" lvl="0" indent="-342900" rtl="0">
              <a:lnSpc>
                <a:spcPct val="115000"/>
              </a:lnSpc>
              <a:spcBef>
                <a:spcPts val="0"/>
              </a:spcBef>
              <a:spcAft>
                <a:spcPts val="0"/>
              </a:spcAft>
              <a:buSzPct val="100000"/>
            </a:pPr>
            <a:r>
              <a:rPr lang="en" sz="1800" b="1">
                <a:solidFill>
                  <a:srgbClr val="000000"/>
                </a:solidFill>
              </a:rPr>
              <a:t>From its earliest days, America has been</a:t>
            </a:r>
            <a:r>
              <a:rPr lang="en" sz="1800" b="1"/>
              <a:t> </a:t>
            </a:r>
            <a:r>
              <a:rPr lang="en" sz="1800" b="1">
                <a:solidFill>
                  <a:srgbClr val="FF0000"/>
                </a:solidFill>
              </a:rPr>
              <a:t>a nation of immigrants</a:t>
            </a:r>
            <a:r>
              <a:rPr lang="en" sz="1800" b="1"/>
              <a:t> </a:t>
            </a:r>
            <a:r>
              <a:rPr lang="en" sz="1800" b="1">
                <a:solidFill>
                  <a:srgbClr val="000000"/>
                </a:solidFill>
              </a:rPr>
              <a:t>starting with its original inhabitants, who crossed </a:t>
            </a:r>
            <a:r>
              <a:rPr lang="en" b="1">
                <a:solidFill>
                  <a:srgbClr val="000000"/>
                </a:solidFill>
              </a:rPr>
              <a:t>a</a:t>
            </a:r>
            <a:r>
              <a:rPr lang="en" sz="1800" b="1">
                <a:solidFill>
                  <a:srgbClr val="000000"/>
                </a:solidFill>
              </a:rPr>
              <a:t> land bridge connecting Asia and North America tens of thousands of years ago.  </a:t>
            </a:r>
          </a:p>
        </p:txBody>
      </p:sp>
      <p:pic>
        <p:nvPicPr>
          <p:cNvPr id="114" name="Shape 114"/>
          <p:cNvPicPr preferRelativeResize="0"/>
          <p:nvPr/>
        </p:nvPicPr>
        <p:blipFill>
          <a:blip r:embed="rId3">
            <a:alphaModFix/>
          </a:blip>
          <a:stretch>
            <a:fillRect/>
          </a:stretch>
        </p:blipFill>
        <p:spPr>
          <a:xfrm>
            <a:off x="5258346" y="3169800"/>
            <a:ext cx="2436028" cy="1827000"/>
          </a:xfrm>
          <a:prstGeom prst="rect">
            <a:avLst/>
          </a:prstGeom>
          <a:noFill/>
          <a:ln>
            <a:noFill/>
          </a:ln>
        </p:spPr>
      </p:pic>
      <p:pic>
        <p:nvPicPr>
          <p:cNvPr id="115" name="Shape 115"/>
          <p:cNvPicPr preferRelativeResize="0"/>
          <p:nvPr/>
        </p:nvPicPr>
        <p:blipFill>
          <a:blip r:embed="rId4">
            <a:alphaModFix/>
          </a:blip>
          <a:stretch>
            <a:fillRect/>
          </a:stretch>
        </p:blipFill>
        <p:spPr>
          <a:xfrm>
            <a:off x="2044725" y="3169800"/>
            <a:ext cx="2165322" cy="1827000"/>
          </a:xfrm>
          <a:prstGeom prst="rect">
            <a:avLst/>
          </a:prstGeom>
          <a:noFill/>
          <a:ln>
            <a:noFill/>
          </a:ln>
        </p:spPr>
      </p:pic>
      <p:sp>
        <p:nvSpPr>
          <p:cNvPr id="116" name="Shape 116"/>
          <p:cNvSpPr txBox="1"/>
          <p:nvPr/>
        </p:nvSpPr>
        <p:spPr>
          <a:xfrm>
            <a:off x="8141100" y="412950"/>
            <a:ext cx="896700" cy="3540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a:spcBef>
                <a:spcPts val="0"/>
              </a:spcBef>
              <a:buClr>
                <a:schemeClr val="dk1"/>
              </a:buClr>
              <a:buSzPct val="91666"/>
              <a:buFont typeface="Arial"/>
              <a:buNone/>
            </a:pPr>
            <a:r>
              <a:rPr lang="en" sz="1200" b="1"/>
              <a:t>Concept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
                                            <p:txEl>
                                              <p:pRg st="0" end="0"/>
                                            </p:txEl>
                                          </p:spTgt>
                                        </p:tgtEl>
                                        <p:attrNameLst>
                                          <p:attrName>style.visibility</p:attrName>
                                        </p:attrNameLst>
                                      </p:cBhvr>
                                      <p:to>
                                        <p:strVal val="visible"/>
                                      </p:to>
                                    </p:set>
                                    <p:animEffect transition="in" filter="fade">
                                      <p:cBhvr>
                                        <p:cTn id="7" dur="1000"/>
                                        <p:tgtEl>
                                          <p:spTgt spid="1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3">
                                            <p:txEl>
                                              <p:pRg st="1" end="1"/>
                                            </p:txEl>
                                          </p:spTgt>
                                        </p:tgtEl>
                                        <p:attrNameLst>
                                          <p:attrName>style.visibility</p:attrName>
                                        </p:attrNameLst>
                                      </p:cBhvr>
                                      <p:to>
                                        <p:strVal val="visible"/>
                                      </p:to>
                                    </p:set>
                                    <p:animEffect transition="in" filter="fade">
                                      <p:cBhvr>
                                        <p:cTn id="12" dur="1000"/>
                                        <p:tgtEl>
                                          <p:spTgt spid="1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342400"/>
            <a:ext cx="7082100" cy="568500"/>
          </a:xfrm>
          <a:prstGeom prst="rect">
            <a:avLst/>
          </a:prstGeom>
        </p:spPr>
        <p:txBody>
          <a:bodyPr lIns="91425" tIns="91425" rIns="91425" bIns="91425" anchor="t" anchorCtr="0">
            <a:noAutofit/>
          </a:bodyPr>
          <a:lstStyle/>
          <a:p>
            <a:pPr lvl="0" rtl="0">
              <a:spcBef>
                <a:spcPts val="0"/>
              </a:spcBef>
              <a:buNone/>
            </a:pPr>
            <a:r>
              <a:rPr lang="en"/>
              <a:t>Earliest Immigration to America</a:t>
            </a:r>
          </a:p>
        </p:txBody>
      </p:sp>
      <p:sp>
        <p:nvSpPr>
          <p:cNvPr id="122" name="Shape 122"/>
          <p:cNvSpPr txBox="1"/>
          <p:nvPr/>
        </p:nvSpPr>
        <p:spPr>
          <a:xfrm>
            <a:off x="8141100" y="412950"/>
            <a:ext cx="896700" cy="3540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Clr>
                <a:schemeClr val="dk1"/>
              </a:buClr>
              <a:buSzPct val="91666"/>
              <a:buFont typeface="Arial"/>
              <a:buNone/>
            </a:pPr>
            <a:r>
              <a:rPr lang="en" sz="1200" b="1"/>
              <a:t>Concept</a:t>
            </a:r>
          </a:p>
        </p:txBody>
      </p:sp>
      <p:sp>
        <p:nvSpPr>
          <p:cNvPr id="123" name="Shape 123" descr="At some point, humans made their way to America. When did this happen, and how can we confirm the date?  Watch More ►► How Did We Get Here?: http://dne.ws/1SN4rqA   Read More: Evolution of Modern Humans  http://anthro.palomar.edu/homo2/mod_homo_4.htm “All people today are classified as Homo sapiens.  Our species of humans first began to evolve nearly 200,000 years ago in association with technologies not unlike those of the early Neandertals.”  Genome analysis pins down arrival and spread of first Americans http://www.sciencedaily.com/releases/2015/07/150721134917.htm “An international team of researchers compared the genomes of 31 living Native Americans, Siberians and people from Oceania with 23 ancient Native American genomes to establish a timeline for the arrival and spread of Amerindian populations.” ____________________  DNews is dedicated to satisfying your curiosity and to bringing you mind-bending stories &amp; perspectives you won't find anywhere else! New videos twice daily.   Watch More DNews on TestTube http://testtube.com/dnews  Subscribe now! http://www.youtube.com/subscription_center?add_user=dnewschannel  DNews on Twitter http://twitter.com/dnews  Trace Dominguez on Twitter https://twitter.com/tracedominguez  Julia Wilde on Twitter https://twitter.com/julia_sci  DNews on Facebook https://facebook.com/DiscoveryNews  DNews on Google+ http://gplus.to/dnews  Discovery News http://discoverynews.com  Download the TestTube App: http://testu.be/1ndmmMq" title="Where Did The First Americans Come From?">
            <a:hlinkClick r:id="rId3"/>
          </p:cNvPr>
          <p:cNvSpPr/>
          <p:nvPr/>
        </p:nvSpPr>
        <p:spPr>
          <a:xfrm>
            <a:off x="1384625" y="0"/>
            <a:ext cx="6857974" cy="5143500"/>
          </a:xfrm>
          <a:prstGeom prst="rect">
            <a:avLst/>
          </a:prstGeom>
          <a:blipFill>
            <a:blip r:embed="rId4">
              <a:alphaModFix/>
            </a:blip>
            <a:stretch>
              <a:fillRect/>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152400" y="409900"/>
            <a:ext cx="5123700" cy="729600"/>
          </a:xfrm>
          <a:prstGeom prst="rect">
            <a:avLst/>
          </a:prstGeom>
        </p:spPr>
        <p:txBody>
          <a:bodyPr lIns="91425" tIns="91425" rIns="91425" bIns="91425" anchor="t" anchorCtr="0">
            <a:noAutofit/>
          </a:bodyPr>
          <a:lstStyle/>
          <a:p>
            <a:pPr lvl="0" rtl="0">
              <a:spcBef>
                <a:spcPts val="0"/>
              </a:spcBef>
              <a:buNone/>
            </a:pPr>
            <a:r>
              <a:rPr lang="en"/>
              <a:t>Earliest Immigration to America</a:t>
            </a:r>
          </a:p>
        </p:txBody>
      </p:sp>
      <p:sp>
        <p:nvSpPr>
          <p:cNvPr id="129" name="Shape 129"/>
          <p:cNvSpPr txBox="1">
            <a:spLocks noGrp="1"/>
          </p:cNvSpPr>
          <p:nvPr>
            <p:ph type="body" idx="1"/>
          </p:nvPr>
        </p:nvSpPr>
        <p:spPr>
          <a:xfrm>
            <a:off x="42575" y="1011300"/>
            <a:ext cx="6908700" cy="2310900"/>
          </a:xfrm>
          <a:prstGeom prst="rect">
            <a:avLst/>
          </a:prstGeom>
        </p:spPr>
        <p:txBody>
          <a:bodyPr lIns="91425" tIns="91425" rIns="91425" bIns="91425" anchor="t" anchorCtr="0">
            <a:noAutofit/>
          </a:bodyPr>
          <a:lstStyle/>
          <a:p>
            <a:pPr marL="457200" lvl="0" indent="-342900" rtl="0">
              <a:lnSpc>
                <a:spcPct val="115000"/>
              </a:lnSpc>
              <a:spcBef>
                <a:spcPts val="0"/>
              </a:spcBef>
              <a:buSzPct val="100000"/>
            </a:pPr>
            <a:r>
              <a:rPr lang="en" sz="1800" b="1">
                <a:solidFill>
                  <a:srgbClr val="000000"/>
                </a:solidFill>
              </a:rPr>
              <a:t>The United States experienced major</a:t>
            </a:r>
            <a:r>
              <a:rPr lang="en" sz="1800" b="1"/>
              <a:t> </a:t>
            </a:r>
            <a:r>
              <a:rPr lang="en" sz="1800" b="1">
                <a:solidFill>
                  <a:srgbClr val="FF0000"/>
                </a:solidFill>
              </a:rPr>
              <a:t>waves of immigration</a:t>
            </a:r>
            <a:r>
              <a:rPr lang="en" sz="1800" b="1"/>
              <a:t> </a:t>
            </a:r>
            <a:r>
              <a:rPr lang="en" sz="1800" b="1">
                <a:solidFill>
                  <a:srgbClr val="000000"/>
                </a:solidFill>
              </a:rPr>
              <a:t>during the colonial era.  </a:t>
            </a:r>
          </a:p>
          <a:p>
            <a:pPr marL="457200" lvl="0" indent="-342900" rtl="0">
              <a:lnSpc>
                <a:spcPct val="115000"/>
              </a:lnSpc>
              <a:spcBef>
                <a:spcPts val="0"/>
              </a:spcBef>
              <a:spcAft>
                <a:spcPts val="0"/>
              </a:spcAft>
              <a:buSzPct val="100000"/>
            </a:pPr>
            <a:r>
              <a:rPr lang="en" sz="1800" b="1">
                <a:solidFill>
                  <a:srgbClr val="000000"/>
                </a:solidFill>
              </a:rPr>
              <a:t>From its earliest days, America has been</a:t>
            </a:r>
            <a:r>
              <a:rPr lang="en" sz="1800" b="1"/>
              <a:t> </a:t>
            </a:r>
            <a:r>
              <a:rPr lang="en" sz="1800" b="1">
                <a:solidFill>
                  <a:srgbClr val="FF0000"/>
                </a:solidFill>
              </a:rPr>
              <a:t>a nation of immigrants</a:t>
            </a:r>
            <a:r>
              <a:rPr lang="en" sz="1800" b="1"/>
              <a:t> </a:t>
            </a:r>
            <a:r>
              <a:rPr lang="en" sz="1800" b="1">
                <a:solidFill>
                  <a:srgbClr val="000000"/>
                </a:solidFill>
              </a:rPr>
              <a:t>starting with its original inhabitants, who crossed the land bridge connecting Asia and North America tens of thousands of years ago.  </a:t>
            </a:r>
          </a:p>
        </p:txBody>
      </p:sp>
      <p:pic>
        <p:nvPicPr>
          <p:cNvPr id="130" name="Shape 130"/>
          <p:cNvPicPr preferRelativeResize="0"/>
          <p:nvPr/>
        </p:nvPicPr>
        <p:blipFill>
          <a:blip r:embed="rId3">
            <a:alphaModFix/>
          </a:blip>
          <a:stretch>
            <a:fillRect/>
          </a:stretch>
        </p:blipFill>
        <p:spPr>
          <a:xfrm>
            <a:off x="6951273" y="1102874"/>
            <a:ext cx="2135427" cy="1601550"/>
          </a:xfrm>
          <a:prstGeom prst="rect">
            <a:avLst/>
          </a:prstGeom>
          <a:noFill/>
          <a:ln>
            <a:noFill/>
          </a:ln>
        </p:spPr>
      </p:pic>
      <p:pic>
        <p:nvPicPr>
          <p:cNvPr id="131" name="Shape 131"/>
          <p:cNvPicPr preferRelativeResize="0"/>
          <p:nvPr/>
        </p:nvPicPr>
        <p:blipFill>
          <a:blip r:embed="rId4">
            <a:alphaModFix/>
          </a:blip>
          <a:stretch>
            <a:fillRect/>
          </a:stretch>
        </p:blipFill>
        <p:spPr>
          <a:xfrm>
            <a:off x="42575" y="3404225"/>
            <a:ext cx="1898125" cy="1601549"/>
          </a:xfrm>
          <a:prstGeom prst="rect">
            <a:avLst/>
          </a:prstGeom>
          <a:noFill/>
          <a:ln>
            <a:noFill/>
          </a:ln>
        </p:spPr>
      </p:pic>
      <p:sp>
        <p:nvSpPr>
          <p:cNvPr id="132" name="Shape 132"/>
          <p:cNvSpPr txBox="1"/>
          <p:nvPr/>
        </p:nvSpPr>
        <p:spPr>
          <a:xfrm>
            <a:off x="8141100" y="489150"/>
            <a:ext cx="896700" cy="3540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Clr>
                <a:schemeClr val="dk1"/>
              </a:buClr>
              <a:buSzPct val="91666"/>
              <a:buFont typeface="Arial"/>
              <a:buNone/>
            </a:pPr>
            <a:r>
              <a:rPr lang="en" sz="1200" b="1"/>
              <a:t>Concept</a:t>
            </a:r>
          </a:p>
        </p:txBody>
      </p:sp>
      <p:sp>
        <p:nvSpPr>
          <p:cNvPr id="133" name="Shape 133"/>
          <p:cNvSpPr txBox="1"/>
          <p:nvPr/>
        </p:nvSpPr>
        <p:spPr>
          <a:xfrm>
            <a:off x="2256200" y="3322325"/>
            <a:ext cx="6680400" cy="1827000"/>
          </a:xfrm>
          <a:prstGeom prst="rect">
            <a:avLst/>
          </a:prstGeom>
          <a:noFill/>
          <a:ln>
            <a:noFill/>
          </a:ln>
        </p:spPr>
        <p:txBody>
          <a:bodyPr lIns="91425" tIns="91425" rIns="91425" bIns="91425" anchor="t" anchorCtr="0">
            <a:noAutofit/>
          </a:bodyPr>
          <a:lstStyle/>
          <a:p>
            <a:pPr lvl="0" rtl="0">
              <a:spcBef>
                <a:spcPts val="0"/>
              </a:spcBef>
              <a:buNone/>
            </a:pPr>
            <a:r>
              <a:rPr lang="en" sz="1800" b="1"/>
              <a:t>Why did the original inhabitants cross the land bridge?</a:t>
            </a:r>
          </a:p>
          <a:p>
            <a:pPr lvl="0" rtl="0">
              <a:spcBef>
                <a:spcPts val="0"/>
              </a:spcBef>
              <a:buNone/>
            </a:pPr>
            <a:endParaRPr sz="700" b="1"/>
          </a:p>
          <a:p>
            <a:pPr lvl="0" rtl="0">
              <a:spcBef>
                <a:spcPts val="0"/>
              </a:spcBef>
              <a:buNone/>
            </a:pPr>
            <a:r>
              <a:rPr lang="en" sz="1800" b="1"/>
              <a:t>Partner </a:t>
            </a:r>
            <a:r>
              <a:rPr lang="en" sz="1800" b="1">
                <a:solidFill>
                  <a:srgbClr val="0000FF"/>
                </a:solidFill>
              </a:rPr>
              <a:t>A</a:t>
            </a:r>
            <a:r>
              <a:rPr lang="en" sz="1800" b="1"/>
              <a:t> tell Partner </a:t>
            </a:r>
            <a:r>
              <a:rPr lang="en" sz="1800" b="1">
                <a:solidFill>
                  <a:srgbClr val="38761D"/>
                </a:solidFill>
              </a:rPr>
              <a:t>B</a:t>
            </a:r>
            <a:r>
              <a:rPr lang="en" sz="1800" b="1"/>
              <a:t> “</a:t>
            </a:r>
            <a:r>
              <a:rPr lang="en" sz="1800" b="1">
                <a:solidFill>
                  <a:srgbClr val="FF0000"/>
                </a:solidFill>
              </a:rPr>
              <a:t>The original inhabitants crossed the land bridge because </a:t>
            </a:r>
            <a:r>
              <a:rPr lang="en" sz="1800" b="1"/>
              <a:t>________</a:t>
            </a:r>
            <a:r>
              <a:rPr lang="en" sz="1800" b="1">
                <a:solidFill>
                  <a:srgbClr val="FF0000"/>
                </a:solidFill>
              </a:rPr>
              <a:t>”.</a:t>
            </a:r>
          </a:p>
          <a:p>
            <a:pPr lvl="0" rtl="0">
              <a:spcBef>
                <a:spcPts val="0"/>
              </a:spcBef>
              <a:buNone/>
            </a:pPr>
            <a:r>
              <a:rPr lang="en" sz="1800" b="1"/>
              <a:t>Partner </a:t>
            </a:r>
            <a:r>
              <a:rPr lang="en" sz="1800" b="1">
                <a:solidFill>
                  <a:srgbClr val="38761D"/>
                </a:solidFill>
              </a:rPr>
              <a:t>B</a:t>
            </a:r>
            <a:r>
              <a:rPr lang="en" sz="1800" b="1"/>
              <a:t> tell Partner </a:t>
            </a:r>
            <a:r>
              <a:rPr lang="en" sz="1800" b="1">
                <a:solidFill>
                  <a:srgbClr val="0000FF"/>
                </a:solidFill>
              </a:rPr>
              <a:t>A</a:t>
            </a:r>
            <a:r>
              <a:rPr lang="en" sz="1800" b="1">
                <a:solidFill>
                  <a:srgbClr val="FF0000"/>
                </a:solidFill>
              </a:rPr>
              <a:t> “I </a:t>
            </a:r>
            <a:r>
              <a:rPr lang="en" sz="1800" b="1">
                <a:solidFill>
                  <a:schemeClr val="dk1"/>
                </a:solidFill>
              </a:rPr>
              <a:t>(</a:t>
            </a:r>
            <a:r>
              <a:rPr lang="en" sz="1800" b="1">
                <a:solidFill>
                  <a:srgbClr val="4A86E8"/>
                </a:solidFill>
              </a:rPr>
              <a:t>agree</a:t>
            </a:r>
            <a:r>
              <a:rPr lang="en" sz="1800" b="1">
                <a:solidFill>
                  <a:srgbClr val="FF0000"/>
                </a:solidFill>
              </a:rPr>
              <a:t> or </a:t>
            </a:r>
            <a:r>
              <a:rPr lang="en" sz="1800" b="1">
                <a:solidFill>
                  <a:srgbClr val="00FFFF"/>
                </a:solidFill>
              </a:rPr>
              <a:t>disagree</a:t>
            </a:r>
            <a:r>
              <a:rPr lang="en" sz="1800" b="1">
                <a:solidFill>
                  <a:schemeClr val="dk1"/>
                </a:solidFill>
              </a:rPr>
              <a:t>)</a:t>
            </a:r>
            <a:r>
              <a:rPr lang="en" sz="1800" b="1">
                <a:solidFill>
                  <a:srgbClr val="FF0000"/>
                </a:solidFill>
              </a:rPr>
              <a:t> the original inhabitants crossed the land bridge because </a:t>
            </a:r>
            <a:r>
              <a:rPr lang="en" sz="1800" b="1"/>
              <a:t>_______</a:t>
            </a:r>
            <a:r>
              <a:rPr lang="en" sz="1800" b="1">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xEl>
                                              <p:pRg st="0" end="0"/>
                                            </p:txEl>
                                          </p:spTgt>
                                        </p:tgtEl>
                                        <p:attrNameLst>
                                          <p:attrName>style.visibility</p:attrName>
                                        </p:attrNameLst>
                                      </p:cBhvr>
                                      <p:to>
                                        <p:strVal val="visible"/>
                                      </p:to>
                                    </p:set>
                                    <p:animEffect transition="in" filter="fade">
                                      <p:cBhvr>
                                        <p:cTn id="7" dur="1000"/>
                                        <p:tgtEl>
                                          <p:spTgt spid="1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xEl>
                                              <p:pRg st="1" end="1"/>
                                            </p:txEl>
                                          </p:spTgt>
                                        </p:tgtEl>
                                        <p:attrNameLst>
                                          <p:attrName>style.visibility</p:attrName>
                                        </p:attrNameLst>
                                      </p:cBhvr>
                                      <p:to>
                                        <p:strVal val="visible"/>
                                      </p:to>
                                    </p:set>
                                    <p:animEffect transition="in" filter="fade">
                                      <p:cBhvr>
                                        <p:cTn id="12" dur="1000"/>
                                        <p:tgtEl>
                                          <p:spTgt spid="1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
                                            <p:txEl>
                                              <p:pRg st="2" end="2"/>
                                            </p:txEl>
                                          </p:spTgt>
                                        </p:tgtEl>
                                        <p:attrNameLst>
                                          <p:attrName>style.visibility</p:attrName>
                                        </p:attrNameLst>
                                      </p:cBhvr>
                                      <p:to>
                                        <p:strVal val="visible"/>
                                      </p:to>
                                    </p:set>
                                    <p:animEffect transition="in" filter="fade">
                                      <p:cBhvr>
                                        <p:cTn id="17" dur="1000"/>
                                        <p:tgtEl>
                                          <p:spTgt spid="1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
                                            <p:txEl>
                                              <p:pRg st="3" end="3"/>
                                            </p:txEl>
                                          </p:spTgt>
                                        </p:tgtEl>
                                        <p:attrNameLst>
                                          <p:attrName>style.visibility</p:attrName>
                                        </p:attrNameLst>
                                      </p:cBhvr>
                                      <p:to>
                                        <p:strVal val="visible"/>
                                      </p:to>
                                    </p:set>
                                    <p:animEffect transition="in" filter="fade">
                                      <p:cBhvr>
                                        <p:cTn id="22" dur="1000"/>
                                        <p:tgtEl>
                                          <p:spTgt spid="1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311700" y="369050"/>
            <a:ext cx="8520600" cy="801000"/>
          </a:xfrm>
          <a:prstGeom prst="rect">
            <a:avLst/>
          </a:prstGeom>
        </p:spPr>
        <p:txBody>
          <a:bodyPr lIns="91425" tIns="91425" rIns="91425" bIns="91425" anchor="t" anchorCtr="0">
            <a:noAutofit/>
          </a:bodyPr>
          <a:lstStyle/>
          <a:p>
            <a:pPr lvl="0">
              <a:spcBef>
                <a:spcPts val="0"/>
              </a:spcBef>
              <a:buNone/>
            </a:pPr>
            <a:r>
              <a:rPr lang="en"/>
              <a:t>Claiming land in North America</a:t>
            </a:r>
          </a:p>
        </p:txBody>
      </p:sp>
      <p:sp>
        <p:nvSpPr>
          <p:cNvPr id="139" name="Shape 139"/>
          <p:cNvSpPr txBox="1">
            <a:spLocks noGrp="1"/>
          </p:cNvSpPr>
          <p:nvPr>
            <p:ph type="body" idx="1"/>
          </p:nvPr>
        </p:nvSpPr>
        <p:spPr>
          <a:xfrm>
            <a:off x="311700" y="1200150"/>
            <a:ext cx="8520599" cy="3725699"/>
          </a:xfrm>
          <a:prstGeom prst="rect">
            <a:avLst/>
          </a:prstGeom>
        </p:spPr>
        <p:txBody>
          <a:bodyPr lIns="91425" tIns="91425" rIns="91425" bIns="91425" anchor="t" anchorCtr="0">
            <a:noAutofit/>
          </a:bodyPr>
          <a:lstStyle/>
          <a:p>
            <a:pPr lvl="0" rtl="0">
              <a:spcBef>
                <a:spcPts val="0"/>
              </a:spcBef>
              <a:buNone/>
            </a:pPr>
            <a:r>
              <a:rPr lang="en" sz="1800" b="1">
                <a:solidFill>
                  <a:srgbClr val="000000"/>
                </a:solidFill>
              </a:rPr>
              <a:t>Spain, France, Britain, and the Netherlands (Dutch) all claimed land in North America in the 1600s.</a:t>
            </a:r>
          </a:p>
          <a:p>
            <a:pPr lvl="0" rtl="0">
              <a:spcBef>
                <a:spcPts val="0"/>
              </a:spcBef>
              <a:buNone/>
            </a:pPr>
            <a:endParaRPr sz="900" b="1"/>
          </a:p>
          <a:p>
            <a:pPr lvl="0">
              <a:spcBef>
                <a:spcPts val="0"/>
              </a:spcBef>
              <a:buNone/>
            </a:pPr>
            <a:r>
              <a:rPr lang="en" sz="1800" b="1">
                <a:solidFill>
                  <a:srgbClr val="000000"/>
                </a:solidFill>
              </a:rPr>
              <a:t>Why did these countries want to claim land in North America?</a:t>
            </a:r>
          </a:p>
          <a:p>
            <a:pPr lvl="0" rtl="0">
              <a:spcBef>
                <a:spcPts val="0"/>
              </a:spcBef>
              <a:buNone/>
            </a:pPr>
            <a:r>
              <a:rPr lang="en" b="1">
                <a:solidFill>
                  <a:srgbClr val="000000"/>
                </a:solidFill>
              </a:rPr>
              <a:t>Open to Google Classroom</a:t>
            </a:r>
          </a:p>
        </p:txBody>
      </p:sp>
      <p:sp>
        <p:nvSpPr>
          <p:cNvPr id="140" name="Shape 140"/>
          <p:cNvSpPr txBox="1"/>
          <p:nvPr/>
        </p:nvSpPr>
        <p:spPr>
          <a:xfrm>
            <a:off x="7870600" y="441950"/>
            <a:ext cx="1179000" cy="2832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Concept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xEl>
                                              <p:pRg st="0" end="0"/>
                                            </p:txEl>
                                          </p:spTgt>
                                        </p:tgtEl>
                                        <p:attrNameLst>
                                          <p:attrName>style.visibility</p:attrName>
                                        </p:attrNameLst>
                                      </p:cBhvr>
                                      <p:to>
                                        <p:strVal val="visible"/>
                                      </p:to>
                                    </p:set>
                                    <p:animEffect transition="in" filter="fade">
                                      <p:cBhvr>
                                        <p:cTn id="7" dur="1000"/>
                                        <p:tgtEl>
                                          <p:spTgt spid="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fade">
                                      <p:cBhvr>
                                        <p:cTn id="12" dur="1000"/>
                                        <p:tgtEl>
                                          <p:spTgt spid="1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9">
                                            <p:txEl>
                                              <p:pRg st="2" end="2"/>
                                            </p:txEl>
                                          </p:spTgt>
                                        </p:tgtEl>
                                        <p:attrNameLst>
                                          <p:attrName>style.visibility</p:attrName>
                                        </p:attrNameLst>
                                      </p:cBhvr>
                                      <p:to>
                                        <p:strVal val="visible"/>
                                      </p:to>
                                    </p:set>
                                    <p:animEffect transition="in" filter="fade">
                                      <p:cBhvr>
                                        <p:cTn id="17" dur="1000"/>
                                        <p:tgtEl>
                                          <p:spTgt spid="1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
                                            <p:txEl>
                                              <p:pRg st="3" end="3"/>
                                            </p:txEl>
                                          </p:spTgt>
                                        </p:tgtEl>
                                        <p:attrNameLst>
                                          <p:attrName>style.visibility</p:attrName>
                                        </p:attrNameLst>
                                      </p:cBhvr>
                                      <p:to>
                                        <p:strVal val="visible"/>
                                      </p:to>
                                    </p:set>
                                    <p:animEffect transition="in" filter="fade">
                                      <p:cBhvr>
                                        <p:cTn id="22" dur="1000"/>
                                        <p:tgtEl>
                                          <p:spTgt spid="1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11700" y="292850"/>
            <a:ext cx="8520599" cy="800999"/>
          </a:xfrm>
          <a:prstGeom prst="rect">
            <a:avLst/>
          </a:prstGeom>
        </p:spPr>
        <p:txBody>
          <a:bodyPr lIns="91425" tIns="91425" rIns="91425" bIns="91425" anchor="t" anchorCtr="0">
            <a:noAutofit/>
          </a:bodyPr>
          <a:lstStyle/>
          <a:p>
            <a:pPr lvl="0">
              <a:spcBef>
                <a:spcPts val="0"/>
              </a:spcBef>
              <a:buNone/>
            </a:pPr>
            <a:r>
              <a:rPr lang="en"/>
              <a:t>Push/Pull Factors</a:t>
            </a:r>
          </a:p>
        </p:txBody>
      </p:sp>
      <p:sp>
        <p:nvSpPr>
          <p:cNvPr id="146" name="Shape 146"/>
          <p:cNvSpPr txBox="1"/>
          <p:nvPr/>
        </p:nvSpPr>
        <p:spPr>
          <a:xfrm>
            <a:off x="7937925" y="468325"/>
            <a:ext cx="1065300" cy="332699"/>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Skill - I Do </a:t>
            </a:r>
          </a:p>
        </p:txBody>
      </p:sp>
      <p:graphicFrame>
        <p:nvGraphicFramePr>
          <p:cNvPr id="147" name="Shape 147"/>
          <p:cNvGraphicFramePr/>
          <p:nvPr>
            <p:extLst>
              <p:ext uri="{D42A27DB-BD31-4B8C-83A1-F6EECF244321}">
                <p14:modId xmlns:p14="http://schemas.microsoft.com/office/powerpoint/2010/main" val="125684034"/>
              </p:ext>
            </p:extLst>
          </p:nvPr>
        </p:nvGraphicFramePr>
        <p:xfrm>
          <a:off x="518325" y="1550450"/>
          <a:ext cx="8026825" cy="2175200"/>
        </p:xfrm>
        <a:graphic>
          <a:graphicData uri="http://schemas.openxmlformats.org/drawingml/2006/table">
            <a:tbl>
              <a:tblPr>
                <a:noFill/>
                <a:tableStyleId>{9B446E60-F964-4C42-A217-AE70EB4BE553}</a:tableStyleId>
              </a:tblPr>
              <a:tblGrid>
                <a:gridCol w="2127000"/>
                <a:gridCol w="1973025"/>
                <a:gridCol w="1953775"/>
                <a:gridCol w="1973025"/>
              </a:tblGrid>
              <a:tr h="483400">
                <a:tc gridSpan="4">
                  <a:txBody>
                    <a:bodyPr/>
                    <a:lstStyle/>
                    <a:p>
                      <a:pPr lvl="0" algn="ctr" rtl="0">
                        <a:lnSpc>
                          <a:spcPct val="115000"/>
                        </a:lnSpc>
                        <a:spcBef>
                          <a:spcPts val="0"/>
                        </a:spcBef>
                        <a:buNone/>
                      </a:pPr>
                      <a:r>
                        <a:rPr lang="en" sz="1200" b="1" dirty="0">
                          <a:solidFill>
                            <a:schemeClr val="accent1"/>
                          </a:solidFill>
                          <a:highlight>
                            <a:srgbClr val="FFFFFF"/>
                          </a:highlight>
                        </a:rPr>
                        <a:t>Directions:  Use your textbook and Google Search to find the push pull factors that led each country to send immigrants to North America in the 1600's.</a:t>
                      </a:r>
                    </a:p>
                  </a:txBody>
                  <a:tcPr marL="28575" marR="28575" marT="19050" marB="19050" anchor="ctr"/>
                </a:tc>
                <a:tc hMerge="1">
                  <a:txBody>
                    <a:bodyPr/>
                    <a:lstStyle/>
                    <a:p>
                      <a:endParaRPr lang="en-US"/>
                    </a:p>
                  </a:txBody>
                  <a:tcPr/>
                </a:tc>
                <a:tc hMerge="1">
                  <a:txBody>
                    <a:bodyPr/>
                    <a:lstStyle/>
                    <a:p>
                      <a:endParaRPr lang="en-US"/>
                    </a:p>
                  </a:txBody>
                  <a:tcPr/>
                </a:tc>
                <a:tc hMerge="1">
                  <a:txBody>
                    <a:bodyPr/>
                    <a:lstStyle/>
                    <a:p>
                      <a:endParaRPr lang="en-US"/>
                    </a:p>
                  </a:txBody>
                  <a:tcPr/>
                </a:tc>
              </a:tr>
              <a:tr h="457475">
                <a:tc gridSpan="4">
                  <a:txBody>
                    <a:bodyPr/>
                    <a:lstStyle/>
                    <a:p>
                      <a:pPr lvl="0" algn="ctr" rtl="0">
                        <a:lnSpc>
                          <a:spcPct val="115000"/>
                        </a:lnSpc>
                        <a:spcBef>
                          <a:spcPts val="0"/>
                        </a:spcBef>
                        <a:buNone/>
                      </a:pPr>
                      <a:r>
                        <a:rPr lang="en" sz="1200" b="1">
                          <a:solidFill>
                            <a:schemeClr val="accent1"/>
                          </a:solidFill>
                          <a:highlight>
                            <a:srgbClr val="FFFFFF"/>
                          </a:highlight>
                        </a:rPr>
                        <a:t>Push/Pull Factors For Original European Immigration to North America</a:t>
                      </a:r>
                    </a:p>
                  </a:txBody>
                  <a:tcPr marL="28575" marR="28575" marT="19050" marB="19050" anchor="ctr">
                    <a:lnB w="9525" cap="flat" cmpd="sng">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83400">
                <a:tc>
                  <a:txBody>
                    <a:bodyPr/>
                    <a:lstStyle/>
                    <a:p>
                      <a:pPr lvl="0" algn="ctr" rtl="0">
                        <a:lnSpc>
                          <a:spcPct val="115000"/>
                        </a:lnSpc>
                        <a:spcBef>
                          <a:spcPts val="0"/>
                        </a:spcBef>
                        <a:buNone/>
                      </a:pPr>
                      <a:r>
                        <a:rPr lang="en" sz="1200" b="1">
                          <a:solidFill>
                            <a:schemeClr val="accent1"/>
                          </a:solidFill>
                        </a:rPr>
                        <a:t>Which country did they immigrate from?</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Push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Pull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dirty="0">
                          <a:solidFill>
                            <a:schemeClr val="accent1"/>
                          </a:solidFill>
                          <a:highlight>
                            <a:srgbClr val="FFFFFF"/>
                          </a:highlight>
                        </a:rPr>
                        <a:t>Where did these immigrants settle?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750925">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bl>
          </a:graphicData>
        </a:graphic>
      </p:graphicFrame>
      <p:sp>
        <p:nvSpPr>
          <p:cNvPr id="148" name="Shape 148"/>
          <p:cNvSpPr txBox="1"/>
          <p:nvPr/>
        </p:nvSpPr>
        <p:spPr>
          <a:xfrm>
            <a:off x="5466675" y="338172"/>
            <a:ext cx="2283900" cy="9255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304800" rtl="0">
              <a:spcBef>
                <a:spcPts val="0"/>
              </a:spcBef>
              <a:buSzPct val="100000"/>
              <a:buAutoNum type="arabicPeriod"/>
            </a:pPr>
            <a:r>
              <a:rPr lang="en" sz="1200" b="1"/>
              <a:t>Watch the video.</a:t>
            </a:r>
          </a:p>
          <a:p>
            <a:pPr marL="457200" lvl="0" indent="-304800" rtl="0">
              <a:spcBef>
                <a:spcPts val="0"/>
              </a:spcBef>
              <a:buSzPct val="100000"/>
              <a:buAutoNum type="arabicPeriod"/>
            </a:pPr>
            <a:r>
              <a:rPr lang="en" sz="1200" b="1"/>
              <a:t>Research on Google.</a:t>
            </a:r>
          </a:p>
          <a:p>
            <a:pPr marL="457200" lvl="0" indent="-304800" rtl="0">
              <a:spcBef>
                <a:spcPts val="0"/>
              </a:spcBef>
              <a:buSzPct val="100000"/>
              <a:buAutoNum type="arabicPeriod"/>
            </a:pPr>
            <a:r>
              <a:rPr lang="en" sz="1200" b="1"/>
              <a:t>Complete the Graphic Organizer.</a:t>
            </a:r>
          </a:p>
          <a:p>
            <a:pPr lvl="0" rtl="0">
              <a:spcBef>
                <a:spcPts val="0"/>
              </a:spcBef>
              <a:buNone/>
            </a:pPr>
            <a:endParaRPr sz="1200" b="1"/>
          </a:p>
        </p:txBody>
      </p:sp>
      <p:sp>
        <p:nvSpPr>
          <p:cNvPr id="149" name="Shape 149"/>
          <p:cNvSpPr txBox="1"/>
          <p:nvPr/>
        </p:nvSpPr>
        <p:spPr>
          <a:xfrm>
            <a:off x="899025" y="3173350"/>
            <a:ext cx="1817100" cy="552300"/>
          </a:xfrm>
          <a:prstGeom prst="rect">
            <a:avLst/>
          </a:prstGeom>
          <a:noFill/>
          <a:ln>
            <a:noFill/>
          </a:ln>
        </p:spPr>
        <p:txBody>
          <a:bodyPr lIns="91425" tIns="91425" rIns="91425" bIns="91425" anchor="t" anchorCtr="0">
            <a:noAutofit/>
          </a:bodyPr>
          <a:lstStyle/>
          <a:p>
            <a:pPr lvl="0">
              <a:spcBef>
                <a:spcPts val="0"/>
              </a:spcBef>
              <a:buNone/>
            </a:pPr>
            <a:r>
              <a:rPr lang="en" b="1"/>
              <a:t>Spain</a:t>
            </a:r>
          </a:p>
        </p:txBody>
      </p:sp>
      <p:sp>
        <p:nvSpPr>
          <p:cNvPr id="150" name="Shape 150"/>
          <p:cNvSpPr txBox="1"/>
          <p:nvPr/>
        </p:nvSpPr>
        <p:spPr>
          <a:xfrm>
            <a:off x="2716125" y="2984325"/>
            <a:ext cx="1817100" cy="673500"/>
          </a:xfrm>
          <a:prstGeom prst="rect">
            <a:avLst/>
          </a:prstGeom>
          <a:noFill/>
          <a:ln>
            <a:noFill/>
          </a:ln>
        </p:spPr>
        <p:txBody>
          <a:bodyPr lIns="91425" tIns="91425" rIns="91425" bIns="91425" anchor="t" anchorCtr="0">
            <a:noAutofit/>
          </a:bodyPr>
          <a:lstStyle/>
          <a:p>
            <a:pPr lvl="0" rtl="0">
              <a:spcBef>
                <a:spcPts val="0"/>
              </a:spcBef>
              <a:buNone/>
            </a:pPr>
            <a:r>
              <a:rPr lang="en" sz="1100" b="1"/>
              <a:t>Competition</a:t>
            </a:r>
          </a:p>
          <a:p>
            <a:pPr lvl="0" rtl="0">
              <a:spcBef>
                <a:spcPts val="0"/>
              </a:spcBef>
              <a:buNone/>
            </a:pPr>
            <a:r>
              <a:rPr lang="en" sz="1100" b="1"/>
              <a:t>Gold to keep power.</a:t>
            </a:r>
          </a:p>
          <a:p>
            <a:pPr lvl="0">
              <a:spcBef>
                <a:spcPts val="0"/>
              </a:spcBef>
              <a:buNone/>
            </a:pPr>
            <a:r>
              <a:rPr lang="en" sz="1100" b="1"/>
              <a:t>Spread Catholicism</a:t>
            </a:r>
          </a:p>
        </p:txBody>
      </p:sp>
      <p:sp>
        <p:nvSpPr>
          <p:cNvPr id="151" name="Shape 151"/>
          <p:cNvSpPr txBox="1"/>
          <p:nvPr/>
        </p:nvSpPr>
        <p:spPr>
          <a:xfrm>
            <a:off x="4738825" y="3014325"/>
            <a:ext cx="1751100" cy="613500"/>
          </a:xfrm>
          <a:prstGeom prst="rect">
            <a:avLst/>
          </a:prstGeom>
          <a:noFill/>
          <a:ln>
            <a:noFill/>
          </a:ln>
        </p:spPr>
        <p:txBody>
          <a:bodyPr lIns="91425" tIns="91425" rIns="91425" bIns="91425" anchor="t" anchorCtr="0">
            <a:noAutofit/>
          </a:bodyPr>
          <a:lstStyle/>
          <a:p>
            <a:pPr lvl="0">
              <a:spcBef>
                <a:spcPts val="0"/>
              </a:spcBef>
              <a:buNone/>
            </a:pPr>
            <a:r>
              <a:rPr lang="en" sz="1100" b="1"/>
              <a:t>Gold, Silver, Riches</a:t>
            </a:r>
          </a:p>
        </p:txBody>
      </p:sp>
      <p:sp>
        <p:nvSpPr>
          <p:cNvPr id="152" name="Shape 152"/>
          <p:cNvSpPr txBox="1"/>
          <p:nvPr/>
        </p:nvSpPr>
        <p:spPr>
          <a:xfrm>
            <a:off x="6695525" y="3044925"/>
            <a:ext cx="1751100" cy="613500"/>
          </a:xfrm>
          <a:prstGeom prst="rect">
            <a:avLst/>
          </a:prstGeom>
          <a:noFill/>
          <a:ln>
            <a:noFill/>
          </a:ln>
        </p:spPr>
        <p:txBody>
          <a:bodyPr lIns="91425" tIns="91425" rIns="91425" bIns="91425" anchor="t" anchorCtr="0">
            <a:noAutofit/>
          </a:bodyPr>
          <a:lstStyle/>
          <a:p>
            <a:pPr lvl="0">
              <a:spcBef>
                <a:spcPts val="0"/>
              </a:spcBef>
              <a:buNone/>
            </a:pPr>
            <a:r>
              <a:rPr lang="en" sz="1100" b="1"/>
              <a:t>Current day Mexico, Florida and Western half of 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311700" y="292850"/>
            <a:ext cx="8520599" cy="800999"/>
          </a:xfrm>
          <a:prstGeom prst="rect">
            <a:avLst/>
          </a:prstGeom>
        </p:spPr>
        <p:txBody>
          <a:bodyPr lIns="91425" tIns="91425" rIns="91425" bIns="91425" anchor="t" anchorCtr="0">
            <a:noAutofit/>
          </a:bodyPr>
          <a:lstStyle/>
          <a:p>
            <a:pPr lvl="0" rtl="0">
              <a:spcBef>
                <a:spcPts val="0"/>
              </a:spcBef>
              <a:buNone/>
            </a:pPr>
            <a:r>
              <a:rPr lang="en"/>
              <a:t>Push/Pull Factors</a:t>
            </a:r>
          </a:p>
        </p:txBody>
      </p:sp>
      <p:sp>
        <p:nvSpPr>
          <p:cNvPr id="158" name="Shape 158"/>
          <p:cNvSpPr txBox="1"/>
          <p:nvPr/>
        </p:nvSpPr>
        <p:spPr>
          <a:xfrm>
            <a:off x="7763275" y="441950"/>
            <a:ext cx="1286400" cy="4026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Skill - We Do</a:t>
            </a:r>
          </a:p>
        </p:txBody>
      </p:sp>
      <p:graphicFrame>
        <p:nvGraphicFramePr>
          <p:cNvPr id="159" name="Shape 159"/>
          <p:cNvGraphicFramePr/>
          <p:nvPr>
            <p:extLst>
              <p:ext uri="{D42A27DB-BD31-4B8C-83A1-F6EECF244321}">
                <p14:modId xmlns:p14="http://schemas.microsoft.com/office/powerpoint/2010/main" val="3270076440"/>
              </p:ext>
            </p:extLst>
          </p:nvPr>
        </p:nvGraphicFramePr>
        <p:xfrm>
          <a:off x="457200" y="1391225"/>
          <a:ext cx="7943850" cy="3053025"/>
        </p:xfrm>
        <a:graphic>
          <a:graphicData uri="http://schemas.openxmlformats.org/drawingml/2006/table">
            <a:tbl>
              <a:tblPr>
                <a:noFill/>
                <a:tableStyleId>{9B446E60-F964-4C42-A217-AE70EB4BE553}</a:tableStyleId>
              </a:tblPr>
              <a:tblGrid>
                <a:gridCol w="2105025"/>
                <a:gridCol w="1952625"/>
                <a:gridCol w="1933575"/>
                <a:gridCol w="1952625"/>
              </a:tblGrid>
              <a:tr h="483100">
                <a:tc gridSpan="4">
                  <a:txBody>
                    <a:bodyPr/>
                    <a:lstStyle/>
                    <a:p>
                      <a:pPr lvl="0" algn="ctr" rtl="0">
                        <a:lnSpc>
                          <a:spcPct val="115000"/>
                        </a:lnSpc>
                        <a:spcBef>
                          <a:spcPts val="0"/>
                        </a:spcBef>
                        <a:buNone/>
                      </a:pPr>
                      <a:r>
                        <a:rPr lang="en" sz="1200" b="1" dirty="0">
                          <a:solidFill>
                            <a:schemeClr val="accent1"/>
                          </a:solidFill>
                          <a:highlight>
                            <a:srgbClr val="FFFFFF"/>
                          </a:highlight>
                        </a:rPr>
                        <a:t>Directions:  Use your textbook and Google Search to find the push pull factors that led each country to send immigrants to North America in the 1600's.</a:t>
                      </a:r>
                    </a:p>
                  </a:txBody>
                  <a:tcPr marL="28575" marR="28575" marT="19050" marB="19050" anchor="ctr"/>
                </a:tc>
                <a:tc hMerge="1">
                  <a:txBody>
                    <a:bodyPr/>
                    <a:lstStyle/>
                    <a:p>
                      <a:endParaRPr lang="en-US"/>
                    </a:p>
                  </a:txBody>
                  <a:tcPr/>
                </a:tc>
                <a:tc hMerge="1">
                  <a:txBody>
                    <a:bodyPr/>
                    <a:lstStyle/>
                    <a:p>
                      <a:endParaRPr lang="en-US"/>
                    </a:p>
                  </a:txBody>
                  <a:tcPr/>
                </a:tc>
                <a:tc hMerge="1">
                  <a:txBody>
                    <a:bodyPr/>
                    <a:lstStyle/>
                    <a:p>
                      <a:endParaRPr lang="en-US"/>
                    </a:p>
                  </a:txBody>
                  <a:tcPr/>
                </a:tc>
              </a:tr>
              <a:tr h="483100">
                <a:tc gridSpan="4">
                  <a:txBody>
                    <a:bodyPr/>
                    <a:lstStyle/>
                    <a:p>
                      <a:pPr lvl="0" algn="ctr" rtl="0">
                        <a:lnSpc>
                          <a:spcPct val="115000"/>
                        </a:lnSpc>
                        <a:spcBef>
                          <a:spcPts val="0"/>
                        </a:spcBef>
                        <a:buNone/>
                      </a:pPr>
                      <a:r>
                        <a:rPr lang="en" sz="1200" b="1">
                          <a:solidFill>
                            <a:schemeClr val="accent1"/>
                          </a:solidFill>
                        </a:rPr>
                        <a:t>Push/Pull Factors For Original European Immigration to North America</a:t>
                      </a:r>
                    </a:p>
                    <a:p>
                      <a:pPr lvl="0" algn="ctr" rtl="0">
                        <a:lnSpc>
                          <a:spcPct val="115000"/>
                        </a:lnSpc>
                        <a:spcBef>
                          <a:spcPts val="0"/>
                        </a:spcBef>
                        <a:buNone/>
                      </a:pPr>
                      <a:endParaRPr sz="1200" b="1">
                        <a:solidFill>
                          <a:schemeClr val="accent1"/>
                        </a:solidFill>
                        <a:highlight>
                          <a:srgbClr val="FFFFFF"/>
                        </a:highlight>
                      </a:endParaRPr>
                    </a:p>
                  </a:txBody>
                  <a:tcPr marL="28575" marR="28575" marT="19050" marB="19050" anchor="ctr">
                    <a:lnB w="9525" cap="flat" cmpd="sng">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73450">
                <a:tc>
                  <a:txBody>
                    <a:bodyPr/>
                    <a:lstStyle/>
                    <a:p>
                      <a:pPr lvl="0" algn="ctr" rtl="0">
                        <a:lnSpc>
                          <a:spcPct val="115000"/>
                        </a:lnSpc>
                        <a:spcBef>
                          <a:spcPts val="0"/>
                        </a:spcBef>
                        <a:buNone/>
                      </a:pPr>
                      <a:r>
                        <a:rPr lang="en" sz="1200" b="1">
                          <a:solidFill>
                            <a:schemeClr val="accent1"/>
                          </a:solidFill>
                        </a:rPr>
                        <a:t>Which country did they immigrate from?</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Push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Pull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dirty="0">
                          <a:solidFill>
                            <a:schemeClr val="accent1"/>
                          </a:solidFill>
                          <a:highlight>
                            <a:srgbClr val="FFFFFF"/>
                          </a:highlight>
                        </a:rPr>
                        <a:t>Where did these immigrants settle?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793025">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820350">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bl>
          </a:graphicData>
        </a:graphic>
      </p:graphicFrame>
      <p:sp>
        <p:nvSpPr>
          <p:cNvPr id="160" name="Shape 160"/>
          <p:cNvSpPr txBox="1"/>
          <p:nvPr/>
        </p:nvSpPr>
        <p:spPr>
          <a:xfrm>
            <a:off x="5197250" y="280175"/>
            <a:ext cx="2283900" cy="8574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304800" rtl="0">
              <a:spcBef>
                <a:spcPts val="0"/>
              </a:spcBef>
              <a:buSzPct val="100000"/>
              <a:buAutoNum type="arabicPeriod"/>
            </a:pPr>
            <a:r>
              <a:rPr lang="en" sz="1200" b="1"/>
              <a:t>Watch the video.</a:t>
            </a:r>
          </a:p>
          <a:p>
            <a:pPr marL="457200" lvl="0" indent="-304800" rtl="0">
              <a:spcBef>
                <a:spcPts val="0"/>
              </a:spcBef>
              <a:buSzPct val="100000"/>
              <a:buAutoNum type="arabicPeriod"/>
            </a:pPr>
            <a:r>
              <a:rPr lang="en" sz="1200" b="1"/>
              <a:t>Research on Google.</a:t>
            </a:r>
          </a:p>
          <a:p>
            <a:pPr marL="457200" lvl="0" indent="-304800" rtl="0">
              <a:spcBef>
                <a:spcPts val="0"/>
              </a:spcBef>
              <a:buSzPct val="100000"/>
              <a:buAutoNum type="arabicPeriod"/>
            </a:pPr>
            <a:r>
              <a:rPr lang="en" sz="1200" b="1"/>
              <a:t>Complete the Graphic Organizer.</a:t>
            </a:r>
          </a:p>
          <a:p>
            <a:pPr lvl="0" rtl="0">
              <a:spcBef>
                <a:spcPts val="0"/>
              </a:spcBef>
              <a:buNone/>
            </a:pPr>
            <a:endParaRPr sz="1200" b="1"/>
          </a:p>
        </p:txBody>
      </p:sp>
      <p:sp>
        <p:nvSpPr>
          <p:cNvPr id="161" name="Shape 161"/>
          <p:cNvSpPr txBox="1"/>
          <p:nvPr/>
        </p:nvSpPr>
        <p:spPr>
          <a:xfrm>
            <a:off x="648925" y="2890675"/>
            <a:ext cx="1817100" cy="552300"/>
          </a:xfrm>
          <a:prstGeom prst="rect">
            <a:avLst/>
          </a:prstGeom>
          <a:noFill/>
          <a:ln>
            <a:noFill/>
          </a:ln>
        </p:spPr>
        <p:txBody>
          <a:bodyPr lIns="91425" tIns="91425" rIns="91425" bIns="91425" anchor="t" anchorCtr="0">
            <a:noAutofit/>
          </a:bodyPr>
          <a:lstStyle/>
          <a:p>
            <a:pPr lvl="0" rtl="0">
              <a:spcBef>
                <a:spcPts val="0"/>
              </a:spcBef>
              <a:buNone/>
            </a:pPr>
            <a:r>
              <a:rPr lang="en" b="1"/>
              <a:t>Spain</a:t>
            </a:r>
          </a:p>
        </p:txBody>
      </p:sp>
      <p:sp>
        <p:nvSpPr>
          <p:cNvPr id="162" name="Shape 162"/>
          <p:cNvSpPr txBox="1"/>
          <p:nvPr/>
        </p:nvSpPr>
        <p:spPr>
          <a:xfrm>
            <a:off x="2666500" y="2785700"/>
            <a:ext cx="1710899" cy="795900"/>
          </a:xfrm>
          <a:prstGeom prst="rect">
            <a:avLst/>
          </a:prstGeom>
          <a:noFill/>
          <a:ln>
            <a:noFill/>
          </a:ln>
        </p:spPr>
        <p:txBody>
          <a:bodyPr lIns="91425" tIns="91425" rIns="91425" bIns="91425" anchor="t" anchorCtr="0">
            <a:noAutofit/>
          </a:bodyPr>
          <a:lstStyle/>
          <a:p>
            <a:pPr lvl="0" rtl="0">
              <a:spcBef>
                <a:spcPts val="0"/>
              </a:spcBef>
              <a:buNone/>
            </a:pPr>
            <a:r>
              <a:rPr lang="en" sz="1100" b="1"/>
              <a:t>Competition</a:t>
            </a:r>
          </a:p>
          <a:p>
            <a:pPr lvl="0" rtl="0">
              <a:spcBef>
                <a:spcPts val="0"/>
              </a:spcBef>
              <a:buNone/>
            </a:pPr>
            <a:r>
              <a:rPr lang="en" sz="1100" b="1"/>
              <a:t>Gold to keep power.</a:t>
            </a:r>
          </a:p>
          <a:p>
            <a:pPr lvl="0" rtl="0">
              <a:spcBef>
                <a:spcPts val="0"/>
              </a:spcBef>
              <a:buNone/>
            </a:pPr>
            <a:r>
              <a:rPr lang="en" sz="1100" b="1"/>
              <a:t>Spread Catholicism</a:t>
            </a:r>
          </a:p>
        </p:txBody>
      </p:sp>
      <p:sp>
        <p:nvSpPr>
          <p:cNvPr id="163" name="Shape 163"/>
          <p:cNvSpPr txBox="1"/>
          <p:nvPr/>
        </p:nvSpPr>
        <p:spPr>
          <a:xfrm>
            <a:off x="4613300" y="2878875"/>
            <a:ext cx="1663499" cy="613500"/>
          </a:xfrm>
          <a:prstGeom prst="rect">
            <a:avLst/>
          </a:prstGeom>
          <a:noFill/>
          <a:ln>
            <a:noFill/>
          </a:ln>
        </p:spPr>
        <p:txBody>
          <a:bodyPr lIns="91425" tIns="91425" rIns="91425" bIns="91425" anchor="t" anchorCtr="0">
            <a:noAutofit/>
          </a:bodyPr>
          <a:lstStyle/>
          <a:p>
            <a:pPr lvl="0" rtl="0">
              <a:spcBef>
                <a:spcPts val="0"/>
              </a:spcBef>
              <a:buNone/>
            </a:pPr>
            <a:r>
              <a:rPr lang="en" sz="1100" b="1"/>
              <a:t>Gold, Silver, Riches</a:t>
            </a:r>
          </a:p>
        </p:txBody>
      </p:sp>
      <p:sp>
        <p:nvSpPr>
          <p:cNvPr id="164" name="Shape 164"/>
          <p:cNvSpPr txBox="1"/>
          <p:nvPr/>
        </p:nvSpPr>
        <p:spPr>
          <a:xfrm>
            <a:off x="6560075" y="2890675"/>
            <a:ext cx="1663499" cy="552300"/>
          </a:xfrm>
          <a:prstGeom prst="rect">
            <a:avLst/>
          </a:prstGeom>
          <a:noFill/>
          <a:ln>
            <a:noFill/>
          </a:ln>
        </p:spPr>
        <p:txBody>
          <a:bodyPr lIns="91425" tIns="91425" rIns="91425" bIns="91425" anchor="t" anchorCtr="0">
            <a:noAutofit/>
          </a:bodyPr>
          <a:lstStyle/>
          <a:p>
            <a:pPr lvl="0" rtl="0">
              <a:spcBef>
                <a:spcPts val="0"/>
              </a:spcBef>
              <a:buNone/>
            </a:pPr>
            <a:r>
              <a:rPr lang="en" sz="1100" b="1"/>
              <a:t>Current day Mexico, Florida and Western half of US</a:t>
            </a:r>
          </a:p>
        </p:txBody>
      </p:sp>
      <p:sp>
        <p:nvSpPr>
          <p:cNvPr id="165" name="Shape 165"/>
          <p:cNvSpPr txBox="1"/>
          <p:nvPr/>
        </p:nvSpPr>
        <p:spPr>
          <a:xfrm>
            <a:off x="684325" y="3681200"/>
            <a:ext cx="1569300" cy="552300"/>
          </a:xfrm>
          <a:prstGeom prst="rect">
            <a:avLst/>
          </a:prstGeom>
          <a:noFill/>
          <a:ln>
            <a:noFill/>
          </a:ln>
        </p:spPr>
        <p:txBody>
          <a:bodyPr lIns="91425" tIns="91425" rIns="91425" bIns="91425" anchor="t" anchorCtr="0">
            <a:noAutofit/>
          </a:bodyPr>
          <a:lstStyle/>
          <a:p>
            <a:pPr lvl="0" rtl="0">
              <a:spcBef>
                <a:spcPts val="0"/>
              </a:spcBef>
              <a:buNone/>
            </a:pPr>
            <a:r>
              <a:rPr lang="en" b="1"/>
              <a:t>England</a:t>
            </a:r>
          </a:p>
        </p:txBody>
      </p:sp>
      <p:sp>
        <p:nvSpPr>
          <p:cNvPr id="166" name="Shape 166"/>
          <p:cNvSpPr txBox="1"/>
          <p:nvPr/>
        </p:nvSpPr>
        <p:spPr>
          <a:xfrm>
            <a:off x="2654725" y="3581625"/>
            <a:ext cx="1769700" cy="757800"/>
          </a:xfrm>
          <a:prstGeom prst="rect">
            <a:avLst/>
          </a:prstGeom>
          <a:noFill/>
          <a:ln>
            <a:noFill/>
          </a:ln>
        </p:spPr>
        <p:txBody>
          <a:bodyPr lIns="91425" tIns="91425" rIns="91425" bIns="91425" anchor="t" anchorCtr="0">
            <a:noAutofit/>
          </a:bodyPr>
          <a:lstStyle/>
          <a:p>
            <a:pPr lvl="0" rtl="0">
              <a:spcBef>
                <a:spcPts val="0"/>
              </a:spcBef>
              <a:buNone/>
            </a:pPr>
            <a:r>
              <a:rPr lang="en" sz="1100" b="1"/>
              <a:t>Not practice their religion.</a:t>
            </a:r>
          </a:p>
          <a:p>
            <a:pPr lvl="0" rtl="0">
              <a:spcBef>
                <a:spcPts val="0"/>
              </a:spcBef>
              <a:buNone/>
            </a:pPr>
            <a:r>
              <a:rPr lang="en" sz="1100" b="1"/>
              <a:t>Debt - owe money</a:t>
            </a:r>
          </a:p>
          <a:p>
            <a:pPr lvl="0" rtl="0">
              <a:spcBef>
                <a:spcPts val="0"/>
              </a:spcBef>
              <a:buNone/>
            </a:pPr>
            <a:r>
              <a:rPr lang="en" sz="1100" b="1"/>
              <a:t>No work</a:t>
            </a:r>
          </a:p>
        </p:txBody>
      </p:sp>
      <p:sp>
        <p:nvSpPr>
          <p:cNvPr id="167" name="Shape 167"/>
          <p:cNvSpPr txBox="1"/>
          <p:nvPr/>
        </p:nvSpPr>
        <p:spPr>
          <a:xfrm>
            <a:off x="4601500" y="3634000"/>
            <a:ext cx="1769700" cy="613500"/>
          </a:xfrm>
          <a:prstGeom prst="rect">
            <a:avLst/>
          </a:prstGeom>
          <a:noFill/>
          <a:ln>
            <a:noFill/>
          </a:ln>
        </p:spPr>
        <p:txBody>
          <a:bodyPr lIns="91425" tIns="91425" rIns="91425" bIns="91425" anchor="t" anchorCtr="0">
            <a:noAutofit/>
          </a:bodyPr>
          <a:lstStyle/>
          <a:p>
            <a:pPr lvl="0" rtl="0">
              <a:spcBef>
                <a:spcPts val="0"/>
              </a:spcBef>
              <a:buNone/>
            </a:pPr>
            <a:r>
              <a:rPr lang="en" sz="1100" b="1"/>
              <a:t>Start new life</a:t>
            </a:r>
          </a:p>
          <a:p>
            <a:pPr lvl="0" rtl="0">
              <a:spcBef>
                <a:spcPts val="0"/>
              </a:spcBef>
              <a:buNone/>
            </a:pPr>
            <a:r>
              <a:rPr lang="en" sz="1100" b="1"/>
              <a:t>Get Riches</a:t>
            </a:r>
          </a:p>
          <a:p>
            <a:pPr lvl="0" rtl="0">
              <a:spcBef>
                <a:spcPts val="0"/>
              </a:spcBef>
              <a:buNone/>
            </a:pPr>
            <a:r>
              <a:rPr lang="en" sz="1100" b="1"/>
              <a:t>New religion</a:t>
            </a:r>
          </a:p>
        </p:txBody>
      </p:sp>
      <p:sp>
        <p:nvSpPr>
          <p:cNvPr id="168" name="Shape 168"/>
          <p:cNvSpPr txBox="1"/>
          <p:nvPr/>
        </p:nvSpPr>
        <p:spPr>
          <a:xfrm>
            <a:off x="6548275" y="3716600"/>
            <a:ext cx="1569300" cy="552300"/>
          </a:xfrm>
          <a:prstGeom prst="rect">
            <a:avLst/>
          </a:prstGeom>
          <a:noFill/>
          <a:ln>
            <a:noFill/>
          </a:ln>
        </p:spPr>
        <p:txBody>
          <a:bodyPr lIns="91425" tIns="91425" rIns="91425" bIns="91425" anchor="t" anchorCtr="0">
            <a:noAutofit/>
          </a:bodyPr>
          <a:lstStyle/>
          <a:p>
            <a:pPr lvl="0" rtl="0">
              <a:spcBef>
                <a:spcPts val="0"/>
              </a:spcBef>
              <a:buNone/>
            </a:pPr>
            <a:r>
              <a:rPr lang="en" sz="1100" b="1"/>
              <a:t>East Coast of 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1000"/>
                                        <p:tgtEl>
                                          <p:spTgt spid="1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10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
                                        </p:tgtEl>
                                        <p:attrNameLst>
                                          <p:attrName>style.visibility</p:attrName>
                                        </p:attrNameLst>
                                      </p:cBhvr>
                                      <p:to>
                                        <p:strVal val="visible"/>
                                      </p:to>
                                    </p:set>
                                    <p:animEffect transition="in" filter="fade">
                                      <p:cBhvr>
                                        <p:cTn id="17" dur="1000"/>
                                        <p:tgtEl>
                                          <p:spTgt spid="1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
                                        </p:tgtEl>
                                        <p:attrNameLst>
                                          <p:attrName>style.visibility</p:attrName>
                                        </p:attrNameLst>
                                      </p:cBhvr>
                                      <p:to>
                                        <p:strVal val="visible"/>
                                      </p:to>
                                    </p:set>
                                    <p:animEffect transition="in" filter="fade">
                                      <p:cBhvr>
                                        <p:cTn id="22" dur="10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457200" y="678900"/>
            <a:ext cx="4171200" cy="384600"/>
          </a:xfrm>
          <a:prstGeom prst="rect">
            <a:avLst/>
          </a:prstGeom>
        </p:spPr>
        <p:txBody>
          <a:bodyPr lIns="91425" tIns="91425" rIns="91425" bIns="91425" anchor="t" anchorCtr="0">
            <a:noAutofit/>
          </a:bodyPr>
          <a:lstStyle/>
          <a:p>
            <a:pPr lvl="0" rtl="0">
              <a:spcBef>
                <a:spcPts val="0"/>
              </a:spcBef>
              <a:buNone/>
            </a:pPr>
            <a:r>
              <a:rPr lang="en" sz="1800"/>
              <a:t>Identifying Push/Pull Factors for Immigration to North America</a:t>
            </a:r>
          </a:p>
        </p:txBody>
      </p:sp>
      <p:sp>
        <p:nvSpPr>
          <p:cNvPr id="174" name="Shape 174"/>
          <p:cNvSpPr txBox="1"/>
          <p:nvPr/>
        </p:nvSpPr>
        <p:spPr>
          <a:xfrm>
            <a:off x="7675950" y="415925"/>
            <a:ext cx="1384200" cy="7236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Skill - You Do</a:t>
            </a:r>
          </a:p>
          <a:p>
            <a:pPr lvl="0" rtl="0">
              <a:spcBef>
                <a:spcPts val="0"/>
              </a:spcBef>
              <a:buNone/>
            </a:pPr>
            <a:r>
              <a:rPr lang="en" b="1"/>
              <a:t>Independent Practice</a:t>
            </a:r>
          </a:p>
        </p:txBody>
      </p:sp>
      <p:sp>
        <p:nvSpPr>
          <p:cNvPr id="175" name="Shape 175"/>
          <p:cNvSpPr txBox="1"/>
          <p:nvPr/>
        </p:nvSpPr>
        <p:spPr>
          <a:xfrm>
            <a:off x="5056225" y="349025"/>
            <a:ext cx="2283900" cy="8574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304800" rtl="0">
              <a:spcBef>
                <a:spcPts val="0"/>
              </a:spcBef>
              <a:buSzPct val="100000"/>
              <a:buAutoNum type="arabicPeriod"/>
            </a:pPr>
            <a:r>
              <a:rPr lang="en" sz="1200" b="1"/>
              <a:t>Watch the video.</a:t>
            </a:r>
          </a:p>
          <a:p>
            <a:pPr marL="457200" lvl="0" indent="-304800" rtl="0">
              <a:spcBef>
                <a:spcPts val="0"/>
              </a:spcBef>
              <a:buSzPct val="100000"/>
              <a:buAutoNum type="arabicPeriod"/>
            </a:pPr>
            <a:r>
              <a:rPr lang="en" sz="1200" b="1"/>
              <a:t>Research on Google.</a:t>
            </a:r>
          </a:p>
          <a:p>
            <a:pPr marL="457200" lvl="0" indent="-304800" rtl="0">
              <a:spcBef>
                <a:spcPts val="0"/>
              </a:spcBef>
              <a:buSzPct val="100000"/>
              <a:buAutoNum type="arabicPeriod"/>
            </a:pPr>
            <a:r>
              <a:rPr lang="en" sz="1200" b="1"/>
              <a:t>Complete the Graphic Organizer.</a:t>
            </a:r>
          </a:p>
          <a:p>
            <a:pPr lvl="0" rtl="0">
              <a:spcBef>
                <a:spcPts val="0"/>
              </a:spcBef>
              <a:buNone/>
            </a:pPr>
            <a:endParaRPr sz="1200" b="1"/>
          </a:p>
        </p:txBody>
      </p:sp>
      <p:graphicFrame>
        <p:nvGraphicFramePr>
          <p:cNvPr id="176" name="Shape 176"/>
          <p:cNvGraphicFramePr/>
          <p:nvPr>
            <p:extLst>
              <p:ext uri="{D42A27DB-BD31-4B8C-83A1-F6EECF244321}">
                <p14:modId xmlns:p14="http://schemas.microsoft.com/office/powerpoint/2010/main" val="1885559705"/>
              </p:ext>
            </p:extLst>
          </p:nvPr>
        </p:nvGraphicFramePr>
        <p:xfrm>
          <a:off x="553250" y="1211825"/>
          <a:ext cx="7943850" cy="3891781"/>
        </p:xfrm>
        <a:graphic>
          <a:graphicData uri="http://schemas.openxmlformats.org/drawingml/2006/table">
            <a:tbl>
              <a:tblPr>
                <a:noFill/>
                <a:tableStyleId>{9B446E60-F964-4C42-A217-AE70EB4BE553}</a:tableStyleId>
              </a:tblPr>
              <a:tblGrid>
                <a:gridCol w="2105025"/>
                <a:gridCol w="1952625"/>
                <a:gridCol w="1933575"/>
                <a:gridCol w="1952625"/>
              </a:tblGrid>
              <a:tr h="483100">
                <a:tc gridSpan="4">
                  <a:txBody>
                    <a:bodyPr/>
                    <a:lstStyle/>
                    <a:p>
                      <a:pPr lvl="0" algn="ctr" rtl="0">
                        <a:lnSpc>
                          <a:spcPct val="115000"/>
                        </a:lnSpc>
                        <a:spcBef>
                          <a:spcPts val="0"/>
                        </a:spcBef>
                        <a:buNone/>
                      </a:pPr>
                      <a:r>
                        <a:rPr lang="en" sz="1200" b="1" dirty="0">
                          <a:solidFill>
                            <a:schemeClr val="accent1"/>
                          </a:solidFill>
                          <a:highlight>
                            <a:srgbClr val="FFFFFF"/>
                          </a:highlight>
                        </a:rPr>
                        <a:t>Directions:  Use your textbook and Google Search to find the push pull factors that led each country to send immigrants to North America in the 1600's.</a:t>
                      </a:r>
                    </a:p>
                  </a:txBody>
                  <a:tcPr marL="28575" marR="28575" marT="19050" marB="19050" anchor="ctr"/>
                </a:tc>
                <a:tc hMerge="1">
                  <a:txBody>
                    <a:bodyPr/>
                    <a:lstStyle/>
                    <a:p>
                      <a:endParaRPr lang="en-US"/>
                    </a:p>
                  </a:txBody>
                  <a:tcPr/>
                </a:tc>
                <a:tc hMerge="1">
                  <a:txBody>
                    <a:bodyPr/>
                    <a:lstStyle/>
                    <a:p>
                      <a:endParaRPr lang="en-US"/>
                    </a:p>
                  </a:txBody>
                  <a:tcPr/>
                </a:tc>
                <a:tc hMerge="1">
                  <a:txBody>
                    <a:bodyPr/>
                    <a:lstStyle/>
                    <a:p>
                      <a:endParaRPr lang="en-US"/>
                    </a:p>
                  </a:txBody>
                  <a:tcPr/>
                </a:tc>
              </a:tr>
              <a:tr h="142525">
                <a:tc gridSpan="4">
                  <a:txBody>
                    <a:bodyPr/>
                    <a:lstStyle/>
                    <a:p>
                      <a:pPr lvl="0" algn="ctr" rtl="0">
                        <a:lnSpc>
                          <a:spcPct val="115000"/>
                        </a:lnSpc>
                        <a:spcBef>
                          <a:spcPts val="0"/>
                        </a:spcBef>
                        <a:buNone/>
                      </a:pPr>
                      <a:r>
                        <a:rPr lang="en" sz="1200" b="1">
                          <a:solidFill>
                            <a:schemeClr val="accent1"/>
                          </a:solidFill>
                        </a:rPr>
                        <a:t>Push/Pull Factors For Original European Immigration to North America</a:t>
                      </a:r>
                    </a:p>
                    <a:p>
                      <a:pPr lvl="0" algn="ctr" rtl="0">
                        <a:lnSpc>
                          <a:spcPct val="115000"/>
                        </a:lnSpc>
                        <a:spcBef>
                          <a:spcPts val="0"/>
                        </a:spcBef>
                        <a:buNone/>
                      </a:pPr>
                      <a:endParaRPr sz="1200" b="1">
                        <a:solidFill>
                          <a:schemeClr val="accent1"/>
                        </a:solidFill>
                        <a:highlight>
                          <a:srgbClr val="FFFFFF"/>
                        </a:highlight>
                      </a:endParaRPr>
                    </a:p>
                  </a:txBody>
                  <a:tcPr marL="28575" marR="28575" marT="19050" marB="19050" anchor="ctr">
                    <a:lnB w="9525" cap="flat" cmpd="sng">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73450">
                <a:tc>
                  <a:txBody>
                    <a:bodyPr/>
                    <a:lstStyle/>
                    <a:p>
                      <a:pPr lvl="0" algn="ctr" rtl="0">
                        <a:lnSpc>
                          <a:spcPct val="115000"/>
                        </a:lnSpc>
                        <a:spcBef>
                          <a:spcPts val="0"/>
                        </a:spcBef>
                        <a:buNone/>
                      </a:pPr>
                      <a:r>
                        <a:rPr lang="en" sz="1200" b="1">
                          <a:solidFill>
                            <a:schemeClr val="accent1"/>
                          </a:solidFill>
                        </a:rPr>
                        <a:t>Which country did they immigrate from?</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Push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rPr>
                        <a:t>Pull Factors</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 sz="1200" b="1">
                          <a:solidFill>
                            <a:schemeClr val="accent1"/>
                          </a:solidFill>
                          <a:highlight>
                            <a:srgbClr val="FFFFFF"/>
                          </a:highlight>
                        </a:rPr>
                        <a:t>Where did these immigrants settle?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592175">
                <a:tc>
                  <a:txBody>
                    <a:bodyPr/>
                    <a:lstStyle/>
                    <a:p>
                      <a:pPr lvl="0" rtl="0">
                        <a:spcBef>
                          <a:spcPts val="0"/>
                        </a:spcBef>
                        <a:buNone/>
                      </a:pPr>
                      <a:r>
                        <a:rPr lang="en" b="1">
                          <a:solidFill>
                            <a:schemeClr val="accent1"/>
                          </a:solidFill>
                        </a:rPr>
                        <a:t>Spain</a:t>
                      </a:r>
                    </a:p>
                    <a:p>
                      <a:pPr lvl="0" rtl="0">
                        <a:spcBef>
                          <a:spcPts val="0"/>
                        </a:spcBef>
                        <a:buNone/>
                      </a:pPr>
                      <a:endParaRPr b="1">
                        <a:solidFill>
                          <a:schemeClr val="accent1"/>
                        </a:solidFill>
                      </a:endParaRP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a:solidFill>
                            <a:schemeClr val="accent1"/>
                          </a:solidFill>
                        </a:rPr>
                        <a:t>Competition</a:t>
                      </a:r>
                    </a:p>
                    <a:p>
                      <a:pPr lvl="0" rtl="0">
                        <a:spcBef>
                          <a:spcPts val="0"/>
                        </a:spcBef>
                        <a:buNone/>
                      </a:pPr>
                      <a:r>
                        <a:rPr lang="en" sz="1100" b="1">
                          <a:solidFill>
                            <a:schemeClr val="accent1"/>
                          </a:solidFill>
                        </a:rPr>
                        <a:t>Gold to keep power.</a:t>
                      </a:r>
                    </a:p>
                    <a:p>
                      <a:pPr lvl="0" rtl="0">
                        <a:spcBef>
                          <a:spcPts val="0"/>
                        </a:spcBef>
                        <a:buNone/>
                      </a:pPr>
                      <a:r>
                        <a:rPr lang="en" sz="1100" b="1">
                          <a:solidFill>
                            <a:schemeClr val="accent1"/>
                          </a:solidFill>
                        </a:rPr>
                        <a:t>Spread Catholicism</a:t>
                      </a: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a:solidFill>
                            <a:schemeClr val="accent1"/>
                          </a:solidFill>
                        </a:rPr>
                        <a:t>Gold, Silver, Riches</a:t>
                      </a:r>
                    </a:p>
                    <a:p>
                      <a:pPr lvl="0" rtl="0">
                        <a:spcBef>
                          <a:spcPts val="0"/>
                        </a:spcBef>
                        <a:buNone/>
                      </a:pPr>
                      <a:endParaRPr b="1">
                        <a:solidFill>
                          <a:schemeClr val="accent1"/>
                        </a:solidFill>
                      </a:endParaRP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a:solidFill>
                            <a:schemeClr val="accent1"/>
                          </a:solidFill>
                        </a:rPr>
                        <a:t>Current day Mexico, Florida and Western half of US</a:t>
                      </a:r>
                    </a:p>
                    <a:p>
                      <a:pPr lvl="0" rtl="0">
                        <a:spcBef>
                          <a:spcPts val="0"/>
                        </a:spcBef>
                        <a:buNone/>
                      </a:pPr>
                      <a:endParaRPr b="1">
                        <a:solidFill>
                          <a:schemeClr val="accent1"/>
                        </a:solidFill>
                      </a:endParaRP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558375">
                <a:tc>
                  <a:txBody>
                    <a:bodyPr/>
                    <a:lstStyle/>
                    <a:p>
                      <a:pPr lvl="0" rtl="0">
                        <a:spcBef>
                          <a:spcPts val="0"/>
                        </a:spcBef>
                        <a:buNone/>
                      </a:pPr>
                      <a:r>
                        <a:rPr lang="en" b="1">
                          <a:solidFill>
                            <a:schemeClr val="accent1"/>
                          </a:solidFill>
                        </a:rPr>
                        <a:t>England</a:t>
                      </a:r>
                    </a:p>
                    <a:p>
                      <a:pPr lvl="0" rtl="0">
                        <a:spcBef>
                          <a:spcPts val="0"/>
                        </a:spcBef>
                        <a:buNone/>
                      </a:pPr>
                      <a:endParaRPr b="1">
                        <a:solidFill>
                          <a:schemeClr val="accent1"/>
                        </a:solidFill>
                      </a:endParaRP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a:solidFill>
                            <a:schemeClr val="accent1"/>
                          </a:solidFill>
                        </a:rPr>
                        <a:t>Not practice their religion.</a:t>
                      </a:r>
                    </a:p>
                    <a:p>
                      <a:pPr lvl="0" rtl="0">
                        <a:spcBef>
                          <a:spcPts val="0"/>
                        </a:spcBef>
                        <a:buNone/>
                      </a:pPr>
                      <a:r>
                        <a:rPr lang="en" sz="1100" b="1">
                          <a:solidFill>
                            <a:schemeClr val="accent1"/>
                          </a:solidFill>
                        </a:rPr>
                        <a:t>Debt - owe money</a:t>
                      </a:r>
                    </a:p>
                    <a:p>
                      <a:pPr lvl="0" rtl="0">
                        <a:spcBef>
                          <a:spcPts val="0"/>
                        </a:spcBef>
                        <a:buNone/>
                      </a:pPr>
                      <a:r>
                        <a:rPr lang="en" sz="1100" b="1">
                          <a:solidFill>
                            <a:schemeClr val="accent1"/>
                          </a:solidFill>
                        </a:rPr>
                        <a:t>No work</a:t>
                      </a: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a:solidFill>
                            <a:schemeClr val="accent1"/>
                          </a:solidFill>
                        </a:rPr>
                        <a:t>Start new life</a:t>
                      </a:r>
                    </a:p>
                    <a:p>
                      <a:pPr lvl="0" rtl="0">
                        <a:spcBef>
                          <a:spcPts val="0"/>
                        </a:spcBef>
                        <a:buNone/>
                      </a:pPr>
                      <a:r>
                        <a:rPr lang="en" sz="1100" b="1">
                          <a:solidFill>
                            <a:schemeClr val="accent1"/>
                          </a:solidFill>
                        </a:rPr>
                        <a:t>Get Riches</a:t>
                      </a:r>
                    </a:p>
                    <a:p>
                      <a:pPr lvl="0" rtl="0">
                        <a:spcBef>
                          <a:spcPts val="0"/>
                        </a:spcBef>
                        <a:buNone/>
                      </a:pPr>
                      <a:r>
                        <a:rPr lang="en" sz="1100" b="1">
                          <a:solidFill>
                            <a:schemeClr val="accent1"/>
                          </a:solidFill>
                        </a:rPr>
                        <a:t>New religion</a:t>
                      </a: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r>
                        <a:rPr lang="en" sz="1100" b="1" dirty="0">
                          <a:solidFill>
                            <a:schemeClr val="accent1"/>
                          </a:solidFill>
                        </a:rPr>
                        <a:t>East Coast of U.S.</a:t>
                      </a:r>
                    </a:p>
                    <a:p>
                      <a:pPr lvl="0" rtl="0">
                        <a:spcBef>
                          <a:spcPts val="0"/>
                        </a:spcBef>
                        <a:buNone/>
                      </a:pPr>
                      <a:endParaRPr sz="1100" b="1" dirty="0">
                        <a:solidFill>
                          <a:schemeClr val="accent1"/>
                        </a:solidFill>
                      </a:endParaRP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645700">
                <a:tc>
                  <a:txBody>
                    <a:bodyPr/>
                    <a:lstStyle/>
                    <a:p>
                      <a:pPr lvl="0" rtl="0">
                        <a:spcBef>
                          <a:spcPts val="0"/>
                        </a:spcBef>
                        <a:buNone/>
                      </a:pPr>
                      <a:r>
                        <a:rPr lang="en" b="1">
                          <a:solidFill>
                            <a:schemeClr val="accent1"/>
                          </a:solidFill>
                        </a:rPr>
                        <a:t>France</a:t>
                      </a: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698100">
                <a:tc>
                  <a:txBody>
                    <a:bodyPr/>
                    <a:lstStyle/>
                    <a:p>
                      <a:pPr lvl="0" rtl="0">
                        <a:spcBef>
                          <a:spcPts val="0"/>
                        </a:spcBef>
                        <a:buNone/>
                      </a:pPr>
                      <a:r>
                        <a:rPr lang="en" b="1" dirty="0">
                          <a:solidFill>
                            <a:schemeClr val="accent1"/>
                          </a:solidFill>
                        </a:rPr>
                        <a:t>Netherlands (Dutch)</a:t>
                      </a:r>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lvl="0" rtl="0">
                        <a:spcBef>
                          <a:spcPts val="0"/>
                        </a:spcBef>
                        <a:buNone/>
                      </a:pPr>
                      <a:endParaRPr b="1"/>
                    </a:p>
                  </a:txBody>
                  <a:tcPr marL="28575" marR="28575" marT="19050" marB="19050" anchor="ctr">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181025" y="415151"/>
            <a:ext cx="8229600" cy="551400"/>
          </a:xfrm>
          <a:prstGeom prst="rect">
            <a:avLst/>
          </a:prstGeom>
        </p:spPr>
        <p:txBody>
          <a:bodyPr lIns="91425" tIns="91425" rIns="91425" bIns="91425" anchor="t" anchorCtr="0">
            <a:noAutofit/>
          </a:bodyPr>
          <a:lstStyle/>
          <a:p>
            <a:pPr lvl="0" rtl="0">
              <a:spcBef>
                <a:spcPts val="0"/>
              </a:spcBef>
              <a:buNone/>
            </a:pPr>
            <a:r>
              <a:rPr lang="en" sz="3000"/>
              <a:t>Closure</a:t>
            </a:r>
          </a:p>
        </p:txBody>
      </p:sp>
      <p:sp>
        <p:nvSpPr>
          <p:cNvPr id="182" name="Shape 182"/>
          <p:cNvSpPr txBox="1">
            <a:spLocks noGrp="1"/>
          </p:cNvSpPr>
          <p:nvPr>
            <p:ph type="body" idx="1"/>
          </p:nvPr>
        </p:nvSpPr>
        <p:spPr>
          <a:xfrm>
            <a:off x="457275" y="1264650"/>
            <a:ext cx="8229600" cy="3524400"/>
          </a:xfrm>
          <a:prstGeom prst="rect">
            <a:avLst/>
          </a:prstGeom>
        </p:spPr>
        <p:txBody>
          <a:bodyPr lIns="91425" tIns="91425" rIns="91425" bIns="91425" anchor="t" anchorCtr="0">
            <a:noAutofit/>
          </a:bodyPr>
          <a:lstStyle/>
          <a:p>
            <a:pPr lvl="0" rtl="0">
              <a:spcBef>
                <a:spcPts val="0"/>
              </a:spcBef>
              <a:buNone/>
            </a:pPr>
            <a:r>
              <a:rPr lang="en" sz="2400" b="1">
                <a:solidFill>
                  <a:srgbClr val="000000"/>
                </a:solidFill>
              </a:rPr>
              <a:t>What countries claimed land and sent immigrants to North America?</a:t>
            </a:r>
          </a:p>
          <a:p>
            <a:pPr lvl="0" rtl="0">
              <a:spcBef>
                <a:spcPts val="0"/>
              </a:spcBef>
              <a:buNone/>
            </a:pPr>
            <a:endParaRPr sz="2400" b="1">
              <a:solidFill>
                <a:srgbClr val="000000"/>
              </a:solidFill>
            </a:endParaRPr>
          </a:p>
          <a:p>
            <a:pPr lvl="0" rtl="0">
              <a:spcBef>
                <a:spcPts val="0"/>
              </a:spcBef>
              <a:buNone/>
            </a:pPr>
            <a:r>
              <a:rPr lang="en" sz="2400" b="1">
                <a:solidFill>
                  <a:srgbClr val="000000"/>
                </a:solidFill>
              </a:rPr>
              <a:t>Describe some of the push/pull factors that led immigrants from these countries to come to North America.</a:t>
            </a:r>
          </a:p>
        </p:txBody>
      </p:sp>
      <p:sp>
        <p:nvSpPr>
          <p:cNvPr id="183" name="Shape 183"/>
          <p:cNvSpPr txBox="1"/>
          <p:nvPr/>
        </p:nvSpPr>
        <p:spPr>
          <a:xfrm>
            <a:off x="8068925" y="415925"/>
            <a:ext cx="991500" cy="339900"/>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b="1"/>
              <a:t>Closure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xEl>
                                              <p:pRg st="0" end="0"/>
                                            </p:txEl>
                                          </p:spTgt>
                                        </p:tgtEl>
                                        <p:attrNameLst>
                                          <p:attrName>style.visibility</p:attrName>
                                        </p:attrNameLst>
                                      </p:cBhvr>
                                      <p:to>
                                        <p:strVal val="visible"/>
                                      </p:to>
                                    </p:set>
                                    <p:animEffect transition="in" filter="fade">
                                      <p:cBhvr>
                                        <p:cTn id="7" dur="1000"/>
                                        <p:tgtEl>
                                          <p:spTgt spid="1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2">
                                            <p:txEl>
                                              <p:pRg st="1" end="1"/>
                                            </p:txEl>
                                          </p:spTgt>
                                        </p:tgtEl>
                                        <p:attrNameLst>
                                          <p:attrName>style.visibility</p:attrName>
                                        </p:attrNameLst>
                                      </p:cBhvr>
                                      <p:to>
                                        <p:strVal val="visible"/>
                                      </p:to>
                                    </p:set>
                                    <p:animEffect transition="in" filter="fade">
                                      <p:cBhvr>
                                        <p:cTn id="12" dur="1000"/>
                                        <p:tgtEl>
                                          <p:spTgt spid="1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2">
                                            <p:txEl>
                                              <p:pRg st="2" end="2"/>
                                            </p:txEl>
                                          </p:spTgt>
                                        </p:tgtEl>
                                        <p:attrNameLst>
                                          <p:attrName>style.visibility</p:attrName>
                                        </p:attrNameLst>
                                      </p:cBhvr>
                                      <p:to>
                                        <p:strVal val="visible"/>
                                      </p:to>
                                    </p:set>
                                    <p:animEffect transition="in" filter="fade">
                                      <p:cBhvr>
                                        <p:cTn id="17" dur="1000"/>
                                        <p:tgtEl>
                                          <p:spTgt spid="1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1015</Words>
  <Application>Microsoft Office PowerPoint</Application>
  <PresentationFormat>On-screen Show (16:9)</PresentationFormat>
  <Paragraphs>142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Source Code Pro</vt:lpstr>
      <vt:lpstr>Arial</vt:lpstr>
      <vt:lpstr>Amatic SC</vt:lpstr>
      <vt:lpstr>beach-day</vt:lpstr>
      <vt:lpstr>Come in quietly. Take out your chromebook (Closed). Take out paper, pen or pencil </vt:lpstr>
      <vt:lpstr>Immigration in North America!</vt:lpstr>
      <vt:lpstr>Examples/Non-examples</vt:lpstr>
      <vt:lpstr>Prior Knowledge</vt:lpstr>
      <vt:lpstr>Relevance</vt:lpstr>
      <vt:lpstr>Relevance</vt:lpstr>
      <vt:lpstr>Earliest Immigration to America</vt:lpstr>
      <vt:lpstr>Earliest Immigration to America</vt:lpstr>
      <vt:lpstr>Earliest Immigration to America</vt:lpstr>
      <vt:lpstr>Claiming land in North America</vt:lpstr>
      <vt:lpstr>Push/Pull Factors</vt:lpstr>
      <vt:lpstr>Push/Pull Factors</vt:lpstr>
      <vt:lpstr>Identifying Push/Pull Factors for Immigration to North America</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Take out your chromebook (Closed). Take out paper, pen or pencil</dc:title>
  <dc:creator>Terrilyn</dc:creator>
  <cp:lastModifiedBy>Microsoft account</cp:lastModifiedBy>
  <cp:revision>2</cp:revision>
  <dcterms:modified xsi:type="dcterms:W3CDTF">2016-11-26T06:57:15Z</dcterms:modified>
</cp:coreProperties>
</file>